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8" r:id="rId2"/>
    <p:sldId id="314" r:id="rId3"/>
    <p:sldId id="259" r:id="rId4"/>
    <p:sldId id="370" r:id="rId5"/>
    <p:sldId id="371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24" r:id="rId24"/>
    <p:sldId id="392" r:id="rId25"/>
    <p:sldId id="393" r:id="rId26"/>
    <p:sldId id="397" r:id="rId27"/>
    <p:sldId id="394" r:id="rId28"/>
    <p:sldId id="395" r:id="rId29"/>
    <p:sldId id="396" r:id="rId30"/>
    <p:sldId id="341" r:id="rId31"/>
    <p:sldId id="398" r:id="rId32"/>
    <p:sldId id="399" r:id="rId33"/>
    <p:sldId id="400" r:id="rId34"/>
    <p:sldId id="368" r:id="rId35"/>
    <p:sldId id="401" r:id="rId36"/>
  </p:sldIdLst>
  <p:sldSz cx="9144000" cy="6858000" type="screen4x3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6600CC"/>
    <a:srgbClr val="003300"/>
    <a:srgbClr val="663300"/>
    <a:srgbClr val="9933FF"/>
    <a:srgbClr val="9966FF"/>
    <a:srgbClr val="CC99FF"/>
    <a:srgbClr val="9999FF"/>
    <a:srgbClr val="CC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32" y="-96"/>
      </p:cViewPr>
      <p:guideLst>
        <p:guide orient="horz" pos="3132"/>
        <p:guide pos="213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DA1B5C28-2512-4E7C-91F9-843CDFAB990F}" type="datetimeFigureOut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1" tIns="45555" rIns="91111" bIns="4555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111" tIns="45555" rIns="91111" bIns="4555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3D7B6587-EB70-4CDA-B9EE-8E061EAF4A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40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48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051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48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48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48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4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4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48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48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051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1744" y="2687639"/>
            <a:ext cx="6302255" cy="39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238" b="100000" l="0" r="99910">
                        <a14:foregroundMark x1="16772" y1="22381" x2="16772" y2="22381"/>
                        <a14:foregroundMark x1="16862" y1="21786" x2="16862" y2="21786"/>
                        <a14:foregroundMark x1="16862" y1="20476" x2="16862" y2="20476"/>
                        <a14:foregroundMark x1="16501" y1="19405" x2="16501" y2="19405"/>
                        <a14:foregroundMark x1="16141" y1="18333" x2="16141" y2="18333"/>
                        <a14:foregroundMark x1="18936" y1="21786" x2="18936" y2="21786"/>
                        <a14:foregroundMark x1="19928" y1="21310" x2="19928" y2="21310"/>
                        <a14:foregroundMark x1="23264" y1="23810" x2="23264" y2="23810"/>
                        <a14:foregroundMark x1="31109" y1="21429" x2="31109" y2="21429"/>
                        <a14:foregroundMark x1="30568" y1="19524" x2="30568" y2="19524"/>
                        <a14:foregroundMark x1="35798" y1="20238" x2="35798" y2="20238"/>
                        <a14:foregroundMark x1="39766" y1="19762" x2="39766" y2="19762"/>
                        <a14:foregroundMark x1="37601" y1="27857" x2="37601" y2="27857"/>
                        <a14:foregroundMark x1="40397" y1="29881" x2="40397" y2="29881"/>
                        <a14:foregroundMark x1="38503" y1="32381" x2="38503" y2="32381"/>
                        <a14:foregroundMark x1="31109" y1="32857" x2="31109" y2="32857"/>
                        <a14:foregroundMark x1="30929" y1="35119" x2="30929" y2="35119"/>
                        <a14:foregroundMark x1="33724" y1="35595" x2="33724" y2="35595"/>
                        <a14:foregroundMark x1="32011" y1="28571" x2="32011" y2="28571"/>
                        <a14:foregroundMark x1="23715" y1="30476" x2="23715" y2="30476"/>
                        <a14:foregroundMark x1="47430" y1="25119" x2="47430" y2="25119"/>
                        <a14:foregroundMark x1="47610" y1="27619" x2="47610" y2="27619"/>
                        <a14:foregroundMark x1="46438" y1="24524" x2="46438" y2="24524"/>
                        <a14:foregroundMark x1="43733" y1="24643" x2="43733" y2="24643"/>
                        <a14:foregroundMark x1="44274" y1="32500" x2="44274" y2="32500"/>
                        <a14:foregroundMark x1="47971" y1="32619" x2="47971" y2="32619"/>
                        <a14:foregroundMark x1="50586" y1="30000" x2="50586" y2="30000"/>
                        <a14:foregroundMark x1="50316" y1="28095" x2="50316" y2="28095"/>
                        <a14:foregroundMark x1="50225" y1="25714" x2="50225" y2="25714"/>
                        <a14:foregroundMark x1="49684" y1="32024" x2="49684" y2="32024"/>
                        <a14:foregroundMark x1="33003" y1="24286" x2="33003" y2="24286"/>
                        <a14:foregroundMark x1="36880" y1="23452" x2="36880" y2="23452"/>
                        <a14:foregroundMark x1="40487" y1="24405" x2="40487" y2="24405"/>
                        <a14:foregroundMark x1="37872" y1="35476" x2="37872" y2="35476"/>
                        <a14:foregroundMark x1="20739" y1="30595" x2="20739" y2="30595"/>
                        <a14:foregroundMark x1="15780" y1="30714" x2="15780" y2="30714"/>
                        <a14:foregroundMark x1="23986" y1="21548" x2="23986" y2="21548"/>
                        <a14:foregroundMark x1="15239" y1="24524" x2="15239" y2="24524"/>
                        <a14:foregroundMark x1="17493" y1="42024" x2="17493" y2="42024"/>
                        <a14:foregroundMark x1="14878" y1="42738" x2="14878" y2="42738"/>
                        <a14:foregroundMark x1="17133" y1="50238" x2="17133" y2="50238"/>
                        <a14:foregroundMark x1="17042" y1="55119" x2="17042" y2="55119"/>
                        <a14:foregroundMark x1="13526" y1="54762" x2="13526" y2="54762"/>
                        <a14:foregroundMark x1="12534" y1="50714" x2="12534" y2="50714"/>
                        <a14:foregroundMark x1="22723" y1="50952" x2="22723" y2="50952"/>
                        <a14:foregroundMark x1="22092" y1="45476" x2="22092" y2="45476"/>
                        <a14:foregroundMark x1="23895" y1="49286" x2="23895" y2="49286"/>
                        <a14:foregroundMark x1="35437" y1="45595" x2="35437" y2="45595"/>
                        <a14:foregroundMark x1="30388" y1="47619" x2="30388" y2="47619"/>
                        <a14:foregroundMark x1="29396" y1="45238" x2="29396" y2="45238"/>
                        <a14:foregroundMark x1="29576" y1="41667" x2="29576" y2="41667"/>
                        <a14:foregroundMark x1="39495" y1="46786" x2="39495" y2="46786"/>
                        <a14:foregroundMark x1="39315" y1="55476" x2="39315" y2="55476"/>
                        <a14:foregroundMark x1="40036" y1="59286" x2="40036" y2="59286"/>
                        <a14:foregroundMark x1="30929" y1="53929" x2="30929" y2="53929"/>
                        <a14:foregroundMark x1="33904" y1="52024" x2="33904" y2="52024"/>
                        <a14:foregroundMark x1="31380" y1="51548" x2="31380" y2="51548"/>
                        <a14:foregroundMark x1="48512" y1="50833" x2="48512" y2="50833"/>
                        <a14:foregroundMark x1="50586" y1="54643" x2="50586" y2="54643"/>
                        <a14:foregroundMark x1="49865" y1="57500" x2="49865" y2="57500"/>
                        <a14:foregroundMark x1="53652" y1="50238" x2="53652" y2="50238"/>
                        <a14:foregroundMark x1="53291" y1="47738" x2="53291" y2="47738"/>
                        <a14:foregroundMark x1="46168" y1="46190" x2="46168" y2="46190"/>
                        <a14:foregroundMark x1="49684" y1="41429" x2="49684" y2="41429"/>
                        <a14:foregroundMark x1="54373" y1="42381" x2="54373" y2="42381"/>
                        <a14:foregroundMark x1="66727" y1="44524" x2="66727" y2="44524"/>
                        <a14:foregroundMark x1="72678" y1="45238" x2="72678" y2="45238"/>
                        <a14:foregroundMark x1="71867" y1="52619" x2="71867" y2="52619"/>
                        <a14:foregroundMark x1="62308" y1="49286" x2="62308" y2="49286"/>
                        <a14:foregroundMark x1="63030" y1="55476" x2="63030" y2="55476"/>
                        <a14:foregroundMark x1="68079" y1="58929" x2="68079" y2="58929"/>
                        <a14:foregroundMark x1="62399" y1="42143" x2="62399" y2="42143"/>
                        <a14:foregroundMark x1="87466" y1="42738" x2="87466" y2="42738"/>
                        <a14:foregroundMark x1="86114" y1="47738" x2="86114" y2="47738"/>
                        <a14:foregroundMark x1="85212" y1="52738" x2="85212" y2="52738"/>
                        <a14:foregroundMark x1="84941" y1="57262" x2="84941" y2="57262"/>
                        <a14:foregroundMark x1="79892" y1="51786" x2="79892" y2="51786"/>
                        <a14:foregroundMark x1="77818" y1="50238" x2="77818" y2="50238"/>
                        <a14:foregroundMark x1="78088" y1="43929" x2="78088" y2="43929"/>
                        <a14:foregroundMark x1="76826" y1="57738" x2="76826" y2="57738"/>
                        <a14:foregroundMark x1="82236" y1="57262" x2="82236" y2="57262"/>
                        <a14:foregroundMark x1="10911" y1="64881" x2="10911" y2="64881"/>
                        <a14:foregroundMark x1="11001" y1="67024" x2="11001" y2="67024"/>
                        <a14:foregroundMark x1="12624" y1="67381" x2="12624" y2="67381"/>
                        <a14:foregroundMark x1="13706" y1="64405" x2="13706" y2="64405"/>
                        <a14:foregroundMark x1="13977" y1="64405" x2="13977" y2="64405"/>
                        <a14:foregroundMark x1="12444" y1="64167" x2="12444" y2="64167"/>
                        <a14:foregroundMark x1="46799" y1="32500" x2="46799" y2="32500"/>
                        <a14:foregroundMark x1="45356" y1="33095" x2="45356" y2="33095"/>
                        <a14:foregroundMark x1="51488" y1="28929" x2="51488" y2="28929"/>
                        <a14:foregroundMark x1="16772" y1="75476" x2="16772" y2="75476"/>
                        <a14:foregroundMark x1="34265" y1="76786" x2="34265" y2="76786"/>
                        <a14:foregroundMark x1="46799" y1="76667" x2="46799" y2="76667"/>
                        <a14:foregroundMark x1="52480" y1="67738" x2="52480" y2="67738"/>
                        <a14:foregroundMark x1="48512" y1="68214" x2="48512" y2="68214"/>
                        <a14:foregroundMark x1="50676" y1="64167" x2="50676" y2="64167"/>
                        <a14:foregroundMark x1="56357" y1="68095" x2="56357" y2="68095"/>
                        <a14:foregroundMark x1="56988" y1="69286" x2="56988" y2="69286"/>
                        <a14:foregroundMark x1="14067" y1="69881" x2="14067" y2="69881"/>
                        <a14:foregroundMark x1="10370" y1="63690" x2="10370" y2="63690"/>
                        <a14:foregroundMark x1="17042" y1="66786" x2="17042" y2="66786"/>
                        <a14:foregroundMark x1="18575" y1="64167" x2="18575" y2="64167"/>
                        <a14:foregroundMark x1="15509" y1="70000" x2="15509" y2="70000"/>
                        <a14:foregroundMark x1="19928" y1="67024" x2="19928" y2="67024"/>
                        <a14:foregroundMark x1="22994" y1="69286" x2="22994" y2="69286"/>
                        <a14:foregroundMark x1="22994" y1="64762" x2="22994" y2="64762"/>
                        <a14:foregroundMark x1="21912" y1="64048" x2="21912" y2="64048"/>
                        <a14:foregroundMark x1="24887" y1="67143" x2="24887" y2="67143"/>
                        <a14:foregroundMark x1="26510" y1="66786" x2="26510" y2="66786"/>
                        <a14:foregroundMark x1="28043" y1="64762" x2="28043" y2="64762"/>
                        <a14:foregroundMark x1="27863" y1="70238" x2="27863" y2="70238"/>
                        <a14:foregroundMark x1="26420" y1="63929" x2="26420" y2="63929"/>
                        <a14:foregroundMark x1="65194" y1="48929" x2="65194" y2="48929"/>
                        <a14:foregroundMark x1="10460" y1="63571" x2="10460" y2="63571"/>
                        <a14:foregroundMark x1="29847" y1="66429" x2="29847" y2="66429"/>
                        <a14:foregroundMark x1="32372" y1="70000" x2="32372" y2="70000"/>
                        <a14:foregroundMark x1="32642" y1="68571" x2="32642" y2="68571"/>
                        <a14:foregroundMark x1="30568" y1="63929" x2="30568" y2="63929"/>
                        <a14:foregroundMark x1="28855" y1="64048" x2="28855" y2="64048"/>
                        <a14:foregroundMark x1="24076" y1="63810" x2="24076" y2="63810"/>
                        <a14:foregroundMark x1="23354" y1="65952" x2="23354" y2="65952"/>
                        <a14:foregroundMark x1="19116" y1="63810" x2="19116" y2="63810"/>
                        <a14:foregroundMark x1="17583" y1="63929" x2="17583" y2="63929"/>
                        <a14:foregroundMark x1="16501" y1="63929" x2="16501" y2="63929"/>
                        <a14:foregroundMark x1="38503" y1="65357" x2="38503" y2="65357"/>
                        <a14:foregroundMark x1="39675" y1="67262" x2="39675" y2="67262"/>
                        <a14:foregroundMark x1="40397" y1="66786" x2="40397" y2="66786"/>
                        <a14:foregroundMark x1="40577" y1="69286" x2="40577" y2="69286"/>
                        <a14:foregroundMark x1="46979" y1="66667" x2="46979" y2="66667"/>
                        <a14:foregroundMark x1="45537" y1="63929" x2="45537" y2="63929"/>
                        <a14:foregroundMark x1="43643" y1="63810" x2="43643" y2="63810"/>
                        <a14:foregroundMark x1="53922" y1="66190" x2="53922" y2="66190"/>
                        <a14:foregroundMark x1="54103" y1="67738" x2="54103" y2="67738"/>
                        <a14:foregroundMark x1="53291" y1="64167" x2="53291" y2="64167"/>
                        <a14:foregroundMark x1="56898" y1="63929" x2="56898" y2="63929"/>
                        <a14:foregroundMark x1="54914" y1="64048" x2="54914" y2="64048"/>
                        <a14:foregroundMark x1="52480" y1="63929" x2="52480" y2="63929"/>
                        <a14:foregroundMark x1="58251" y1="65476" x2="58251" y2="65476"/>
                        <a14:foregroundMark x1="58521" y1="64286" x2="58521" y2="64286"/>
                        <a14:foregroundMark x1="57890" y1="63929" x2="57890" y2="63929"/>
                        <a14:foregroundMark x1="60054" y1="64048" x2="60054" y2="64048"/>
                        <a14:foregroundMark x1="63210" y1="64524" x2="63210" y2="64524"/>
                        <a14:foregroundMark x1="63390" y1="65595" x2="63390" y2="65595"/>
                        <a14:foregroundMark x1="61948" y1="64048" x2="61948" y2="64048"/>
                        <a14:foregroundMark x1="65284" y1="64881" x2="65284" y2="64881"/>
                        <a14:foregroundMark x1="66727" y1="63810" x2="66727" y2="63810"/>
                        <a14:foregroundMark x1="64112" y1="63810" x2="64112" y2="63810"/>
                        <a14:foregroundMark x1="68620" y1="69286" x2="68620" y2="69286"/>
                        <a14:foregroundMark x1="70153" y1="66905" x2="70153" y2="66905"/>
                        <a14:foregroundMark x1="70965" y1="63929" x2="70965" y2="63929"/>
                        <a14:foregroundMark x1="69071" y1="63810" x2="69071" y2="63810"/>
                        <a14:foregroundMark x1="79351" y1="66190" x2="79351" y2="66190"/>
                        <a14:foregroundMark x1="81785" y1="66310" x2="81785" y2="66310"/>
                        <a14:foregroundMark x1="85122" y1="65357" x2="85122" y2="65357"/>
                        <a14:foregroundMark x1="88458" y1="65595" x2="88458" y2="65595"/>
                        <a14:foregroundMark x1="90171" y1="64167" x2="90171" y2="64167"/>
                        <a14:foregroundMark x1="88999" y1="63929" x2="88999" y2="63929"/>
                        <a14:foregroundMark x1="87015" y1="63810" x2="87015" y2="63810"/>
                        <a14:foregroundMark x1="86384" y1="66071" x2="86384" y2="66071"/>
                        <a14:foregroundMark x1="84941" y1="64048" x2="84941" y2="64048"/>
                        <a14:foregroundMark x1="80794" y1="63929" x2="80794" y2="63929"/>
                        <a14:foregroundMark x1="80252" y1="63810" x2="80252" y2="63810"/>
                        <a14:foregroundMark x1="73760" y1="67024" x2="73760" y2="67024"/>
                        <a14:foregroundMark x1="77728" y1="66667" x2="77728" y2="66667"/>
                        <a14:foregroundMark x1="75654" y1="63929" x2="75654" y2="63929"/>
                        <a14:foregroundMark x1="78269" y1="63929" x2="78269" y2="63929"/>
                        <a14:foregroundMark x1="77728" y1="28810" x2="77728" y2="28810"/>
                        <a14:foregroundMark x1="84310" y1="30476" x2="84310" y2="30476"/>
                        <a14:foregroundMark x1="79892" y1="30714" x2="79892" y2="30714"/>
                        <a14:backgroundMark x1="12173" y1="64881" x2="12173" y2="64881"/>
                        <a14:backgroundMark x1="16952" y1="65000" x2="16952" y2="65000"/>
                        <a14:backgroundMark x1="68711" y1="67500" x2="68711" y2="67500"/>
                        <a14:backgroundMark x1="71055" y1="65714" x2="71055" y2="65714"/>
                        <a14:backgroundMark x1="73309" y1="65952" x2="73309" y2="65952"/>
                        <a14:backgroundMark x1="66727" y1="65238" x2="66727" y2="65238"/>
                        <a14:backgroundMark x1="56988" y1="65952" x2="56988" y2="65952"/>
                        <a14:backgroundMark x1="54193" y1="65476" x2="54193" y2="65476"/>
                        <a14:backgroundMark x1="55816" y1="67381" x2="55816" y2="67381"/>
                        <a14:backgroundMark x1="54554" y1="65714" x2="54554" y2="65714"/>
                        <a14:backgroundMark x1="46078" y1="65833" x2="46078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0897" y="-171400"/>
            <a:ext cx="5885285" cy="445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5964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6A2-CD74-45C8-B2FF-533920EA189D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1957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1246-1766-4325-B70B-F2C174E5F514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97043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2D53-86A2-4F60-AD07-BBBACCDAAE33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882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5134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5046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97E7-D5E5-4B5F-8BBA-62D3BA472F1E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2190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9C87-0CDF-4FF8-BEFB-5960FDA28501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ko-KR" altLang="en-US"/>
          </a:p>
        </p:txBody>
      </p:sp>
      <p:sp>
        <p:nvSpPr>
          <p:cNvPr id="9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개체 틀 1"/>
          <p:cNvSpPr txBox="1">
            <a:spLocks/>
          </p:cNvSpPr>
          <p:nvPr userDrawn="1"/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5612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68BD-0A44-4DB6-AA93-532C5AF1CF69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2454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F10E-1F03-47EF-B26A-5700C3C8DDF3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449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141B-F00A-4AAE-A555-BDAFD57F5139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5176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006-C769-43D5-BE6D-9129DAE6BF04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7166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F7F6-10CD-40B2-B396-A906575AC436}" type="datetime1">
              <a:rPr lang="ko-KR" altLang="en-US" smtClean="0"/>
              <a:pPr/>
              <a:t>2013-09-09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0085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1pPr>
      <a:lvl2pPr marL="8001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2pPr>
      <a:lvl3pPr marL="12001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b="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3pPr>
      <a:lvl4pPr marL="16573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4pPr>
      <a:lvl5pPr marL="21145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8266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보호</a:t>
            </a:r>
            <a:endParaRPr lang="en-US" altLang="ko-KR" dirty="0" smtClean="0"/>
          </a:p>
          <a:p>
            <a:pPr lvl="1"/>
            <a:r>
              <a:rPr lang="ko-KR" altLang="en-US" b="0" dirty="0"/>
              <a:t>「셀 서식」 대화상자의 보호 기능은 독립적으로는 사용할 수 없고</a:t>
            </a:r>
            <a:r>
              <a:rPr lang="en-US" altLang="ko-KR" b="0" dirty="0"/>
              <a:t>, </a:t>
            </a:r>
            <a:r>
              <a:rPr lang="ko-KR" altLang="en-US" b="0" dirty="0"/>
              <a:t>워크시트가 보호되어 있을 </a:t>
            </a:r>
            <a:r>
              <a:rPr lang="ko-KR" altLang="en-US" b="0" dirty="0" smtClean="0"/>
              <a:t>때만 기능을 발휘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보호 </a:t>
            </a:r>
            <a:r>
              <a:rPr lang="ko-KR" altLang="en-US" b="0" dirty="0"/>
              <a:t>기능을 사용하면 테이블을 다른 사람이 수정하는 것을 방지하고</a:t>
            </a:r>
            <a:r>
              <a:rPr lang="en-US" altLang="ko-KR" b="0" dirty="0"/>
              <a:t>, </a:t>
            </a:r>
            <a:r>
              <a:rPr lang="ko-KR" altLang="en-US" b="0" dirty="0"/>
              <a:t>사용자의 </a:t>
            </a:r>
            <a:r>
              <a:rPr lang="ko-KR" altLang="en-US" b="0" dirty="0" smtClean="0"/>
              <a:t>실수로 </a:t>
            </a:r>
            <a:r>
              <a:rPr lang="ko-KR" altLang="en-US" b="0" dirty="0"/>
              <a:t>잘못된 입력을 하는 것을 </a:t>
            </a:r>
            <a:r>
              <a:rPr lang="ko-KR" altLang="en-US" b="0" dirty="0" smtClean="0"/>
              <a:t>방지</a:t>
            </a:r>
            <a:endParaRPr lang="en-US" altLang="ko-KR" b="0" dirty="0" smtClean="0"/>
          </a:p>
          <a:p>
            <a:pPr lvl="1"/>
            <a:endParaRPr lang="en-US" altLang="ko-KR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셀 서식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3088" y="3032903"/>
            <a:ext cx="4912043" cy="378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026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0"/>
            <a:ext cx="709876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아래 그림은 기본적인 데이터는 입력했으나 제목이 없다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제목을 입력하기 위해서 테이블 전체를 아래로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이동하고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제목을 작성해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0481" y="2094696"/>
            <a:ext cx="5437823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4648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테이블 전체를 선택하고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마우스 </a:t>
            </a:r>
            <a:r>
              <a:rPr lang="ko-KR" altLang="en-US" sz="1800" b="0" dirty="0"/>
              <a:t>포인터를 선택한 </a:t>
            </a:r>
            <a:r>
              <a:rPr lang="ko-KR" altLang="en-US" sz="1800" b="0" dirty="0" smtClean="0"/>
              <a:t>블록의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테두리에 </a:t>
            </a:r>
            <a:r>
              <a:rPr lang="ko-KR" altLang="en-US" sz="1800" b="0" dirty="0"/>
              <a:t>클릭한 다음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원하는 </a:t>
            </a:r>
            <a:r>
              <a:rPr lang="ko-KR" altLang="en-US" sz="1800" b="0" dirty="0" smtClean="0"/>
              <a:t>위치로 드래그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원하는 </a:t>
            </a:r>
            <a:r>
              <a:rPr lang="ko-KR" altLang="en-US" sz="1800" b="0" dirty="0"/>
              <a:t>위치가 </a:t>
            </a:r>
            <a:r>
              <a:rPr lang="en-US" altLang="ko-KR" sz="1800" b="0" dirty="0"/>
              <a:t>A3</a:t>
            </a:r>
            <a:r>
              <a:rPr lang="ko-KR" altLang="en-US" sz="1800" b="0" dirty="0" smtClean="0"/>
              <a:t>셀부터 </a:t>
            </a:r>
            <a:r>
              <a:rPr lang="en-US" altLang="ko-KR" sz="1800" b="0" dirty="0" smtClean="0"/>
              <a:t>J23</a:t>
            </a:r>
            <a:r>
              <a:rPr lang="ko-KR" altLang="en-US" sz="1800" b="0" dirty="0" smtClean="0"/>
              <a:t>셀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까지라는 </a:t>
            </a:r>
            <a:r>
              <a:rPr lang="ko-KR" altLang="en-US" sz="1800" b="0" dirty="0"/>
              <a:t>태그가 나타난다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412776"/>
            <a:ext cx="709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아래 그림은 기본적인 데이터는 입력했으나 제목이 없다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제목을 입력하기 위해서 테이블 전체를 아래로 이동하고 제목을 작성해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36" y="2132856"/>
            <a:ext cx="4680000" cy="37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838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제목을 입력하기 위해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C1~G1</a:t>
            </a:r>
            <a:r>
              <a:rPr lang="ko-KR" altLang="en-US" sz="1800" b="0" dirty="0" smtClean="0"/>
              <a:t>셀에 블록 설정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도구 모음의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병합하고 가운데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맞춤   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클릭해서 셀을 병합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병합된 </a:t>
            </a:r>
            <a:r>
              <a:rPr lang="ko-KR" altLang="en-US" sz="1800" b="0" dirty="0"/>
              <a:t>셀을 </a:t>
            </a:r>
            <a:r>
              <a:rPr lang="ko-KR" altLang="en-US" sz="1800" b="0" dirty="0" smtClean="0"/>
              <a:t>해제하려면 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병합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하고 </a:t>
            </a:r>
            <a:r>
              <a:rPr lang="ko-KR" altLang="en-US" sz="1800" b="0" dirty="0"/>
              <a:t>가운데 </a:t>
            </a:r>
            <a:r>
              <a:rPr lang="ko-KR" altLang="en-US" sz="1800" b="0" dirty="0" smtClean="0"/>
              <a:t>맞춤    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</a:t>
            </a:r>
            <a:r>
              <a:rPr lang="ko-KR" altLang="en-US" sz="1800" b="0" dirty="0"/>
              <a:t>한 번 </a:t>
            </a:r>
            <a:r>
              <a:rPr lang="ko-KR" altLang="en-US" sz="1800" b="0" dirty="0" smtClean="0"/>
              <a:t>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412776"/>
            <a:ext cx="709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아래 그림은 기본적인 데이터는 입력했으나 제목이 없다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제목을 입력하기 위해서 테이블 전체를 아래로 이동하고 제목을 작성해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2132856"/>
            <a:ext cx="4680000" cy="376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89040"/>
            <a:ext cx="216024" cy="19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092280" y="4797152"/>
            <a:ext cx="216024" cy="19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400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제목을 </a:t>
            </a:r>
            <a:r>
              <a:rPr lang="ko-KR" altLang="en-US" sz="1800" b="0" dirty="0" smtClean="0"/>
              <a:t>입력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412776"/>
            <a:ext cx="709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아래 그림은 기본적인 데이터는 입력했으나 제목이 없다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제목을 입력하기 위해서 테이블 전체를 아래로 이동하고 제목을 작성해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2132856"/>
            <a:ext cx="4680000" cy="375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5136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309" y="2163660"/>
            <a:ext cx="4659535" cy="372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788024" y="2060847"/>
            <a:ext cx="439248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제목의 글꼴을 변경하려면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홈</a:t>
            </a:r>
            <a:r>
              <a:rPr lang="en-US" altLang="ko-KR" sz="1800" b="0" dirty="0"/>
              <a:t>] 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글꼴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글꼴과 </a:t>
            </a:r>
            <a:r>
              <a:rPr lang="ko-KR" altLang="en-US" sz="1800" b="0" dirty="0" smtClean="0"/>
              <a:t>글자 크기</a:t>
            </a:r>
            <a:r>
              <a:rPr lang="en-US" altLang="ko-KR" sz="1800" b="0" dirty="0"/>
              <a:t>, </a:t>
            </a:r>
            <a:r>
              <a:rPr lang="ko-KR" altLang="en-US" sz="1800" b="0" dirty="0" err="1"/>
              <a:t>글자색</a:t>
            </a:r>
            <a:r>
              <a:rPr lang="ko-KR" altLang="en-US" sz="1800" b="0" dirty="0"/>
              <a:t> 등을 </a:t>
            </a:r>
            <a:r>
              <a:rPr lang="ko-KR" altLang="en-US" sz="1800" b="0" dirty="0" smtClean="0"/>
              <a:t>변경하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거나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마우스 </a:t>
            </a:r>
            <a:r>
              <a:rPr lang="ko-KR" altLang="en-US" sz="1800" b="0" dirty="0"/>
              <a:t>오른쪽 버튼을 누른 다음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err="1" smtClean="0"/>
              <a:t>셀서식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「</a:t>
            </a:r>
            <a:r>
              <a:rPr lang="ko-KR" altLang="en-US" sz="1800" b="0" dirty="0" err="1"/>
              <a:t>셀서식</a:t>
            </a:r>
            <a:r>
              <a:rPr lang="ko-KR" altLang="en-US" sz="1800" b="0" dirty="0"/>
              <a:t>」 </a:t>
            </a:r>
            <a:r>
              <a:rPr lang="ko-KR" altLang="en-US" sz="1800" b="0" dirty="0" smtClean="0"/>
              <a:t>대화상자의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글꼴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에서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글자 </a:t>
            </a:r>
            <a:r>
              <a:rPr lang="ko-KR" altLang="en-US" sz="1800" b="0" dirty="0"/>
              <a:t>모양을 </a:t>
            </a:r>
            <a:r>
              <a:rPr lang="ko-KR" altLang="en-US" sz="1800" b="0" dirty="0" smtClean="0"/>
              <a:t>변경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412776"/>
            <a:ext cx="709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제목의 글자 크기를 조정하고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테이블 테두리 모양과 배경색 넣기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글꼴의 크기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문단 모양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등을 </a:t>
            </a:r>
            <a:r>
              <a:rPr lang="ko-KR" altLang="en-US" sz="1800" b="0" dirty="0">
                <a:solidFill>
                  <a:srgbClr val="FF0000"/>
                </a:solidFill>
              </a:rPr>
              <a:t>변경해보자</a:t>
            </a:r>
            <a:r>
              <a:rPr lang="en-US" altLang="ko-KR" sz="1800" b="0" dirty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5251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788024" y="2060847"/>
            <a:ext cx="439248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열 이름 부분에 배경색을 넣으려면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배경색 넣을 부분에 블록을 설정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홈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글꼴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채우기 색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이용해서 색상을 </a:t>
            </a:r>
            <a:r>
              <a:rPr lang="ko-KR" altLang="en-US" sz="1800" b="0" dirty="0" smtClean="0"/>
              <a:t>넣어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주거나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마우스 오른쪽 버튼을 </a:t>
            </a:r>
            <a:r>
              <a:rPr lang="ko-KR" altLang="en-US" sz="1800" b="0" dirty="0" smtClean="0"/>
              <a:t>누른 다음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err="1"/>
              <a:t>셀서식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클릭하고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⑥</a:t>
            </a:r>
            <a:r>
              <a:rPr lang="ko-KR" altLang="en-US" sz="1800" b="0" dirty="0" smtClean="0"/>
              <a:t>「</a:t>
            </a:r>
            <a:r>
              <a:rPr lang="ko-KR" altLang="en-US" sz="1800" b="0" dirty="0" err="1" smtClean="0"/>
              <a:t>셀서식</a:t>
            </a:r>
            <a:r>
              <a:rPr lang="ko-KR" altLang="en-US" sz="1800" b="0" dirty="0"/>
              <a:t>」 대화상자의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채우기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에서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 채우기 색 선택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412776"/>
            <a:ext cx="709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제목의 글자 크기를 조정하고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테이블 테두리 모양과 배경색 넣기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글꼴의 크기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문단 모양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등을 </a:t>
            </a:r>
            <a:r>
              <a:rPr lang="ko-KR" altLang="en-US" sz="1800" b="0" dirty="0">
                <a:solidFill>
                  <a:srgbClr val="FF0000"/>
                </a:solidFill>
              </a:rPr>
              <a:t>변경해보자</a:t>
            </a:r>
            <a:r>
              <a:rPr lang="en-US" altLang="ko-KR" sz="1800" b="0" dirty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6" y="2132858"/>
            <a:ext cx="4693349" cy="467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342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788024" y="2060847"/>
            <a:ext cx="439248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셀에 테두리를 </a:t>
            </a:r>
            <a:r>
              <a:rPr lang="ko-KR" altLang="en-US" sz="1800" b="0" dirty="0"/>
              <a:t>설정하려면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테두리를 </a:t>
            </a:r>
            <a:r>
              <a:rPr lang="ko-KR" altLang="en-US" sz="1800" b="0" dirty="0" smtClean="0"/>
              <a:t>설정할 </a:t>
            </a:r>
            <a:r>
              <a:rPr lang="ko-KR" altLang="en-US" sz="1800" b="0" dirty="0"/>
              <a:t>부분에 </a:t>
            </a:r>
            <a:r>
              <a:rPr lang="ko-KR" altLang="en-US" sz="1800" b="0" dirty="0" smtClean="0"/>
              <a:t>블록 설정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홈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글꼴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테두리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를 선택해서 그려주거나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마우스 </a:t>
            </a:r>
            <a:r>
              <a:rPr lang="ko-KR" altLang="en-US" sz="1800" b="0" dirty="0"/>
              <a:t>오른쪽 버튼을 누른 다음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셀 서식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클릭하고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「</a:t>
            </a:r>
            <a:r>
              <a:rPr lang="ko-KR" altLang="en-US" sz="1800" b="0" dirty="0" smtClean="0"/>
              <a:t>셀 서식</a:t>
            </a:r>
            <a:r>
              <a:rPr lang="ko-KR" altLang="en-US" sz="1800" b="0" dirty="0"/>
              <a:t>」 </a:t>
            </a:r>
            <a:r>
              <a:rPr lang="ko-KR" altLang="en-US" sz="1800" b="0" dirty="0" smtClean="0"/>
              <a:t>대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화상자의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⑥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테두리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에서 </a:t>
            </a:r>
            <a:r>
              <a:rPr lang="ko-KR" altLang="en-US" sz="1800" b="0" dirty="0" smtClean="0"/>
              <a:t>테두리 삽입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412776"/>
            <a:ext cx="709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제목의 글자 크기를 조정하고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테이블 테두리 모양과 배경색 넣기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글꼴의 크기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문단 모양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등을 </a:t>
            </a:r>
            <a:r>
              <a:rPr lang="ko-KR" altLang="en-US" sz="1800" b="0" dirty="0">
                <a:solidFill>
                  <a:srgbClr val="FF0000"/>
                </a:solidFill>
              </a:rPr>
              <a:t>변경해보자</a:t>
            </a:r>
            <a:r>
              <a:rPr lang="en-US" altLang="ko-KR" sz="1800" b="0" dirty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2060848"/>
            <a:ext cx="4687253" cy="424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423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788024" y="2060847"/>
            <a:ext cx="439248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테이블 안의 내용들을 가운데 </a:t>
            </a:r>
            <a:r>
              <a:rPr lang="ko-KR" altLang="en-US" sz="1800" b="0" dirty="0" err="1"/>
              <a:t>정렬하</a:t>
            </a: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 err="1" smtClean="0"/>
              <a:t>려면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정렬할 부분에 블록을 </a:t>
            </a:r>
            <a:r>
              <a:rPr lang="ko-KR" altLang="en-US" sz="1800" b="0" dirty="0" smtClean="0"/>
              <a:t>설정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홈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맞춤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그룹에서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가운데 정렬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클릭하거나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마우스 </a:t>
            </a:r>
            <a:r>
              <a:rPr lang="ko-KR" altLang="en-US" sz="1800" b="0" dirty="0"/>
              <a:t>오른쪽 버튼을 누른 다음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셀 서식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클릭하고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「</a:t>
            </a:r>
            <a:r>
              <a:rPr lang="ko-KR" altLang="en-US" sz="1800" b="0" dirty="0" smtClean="0"/>
              <a:t>셀 서식</a:t>
            </a:r>
            <a:r>
              <a:rPr lang="ko-KR" altLang="en-US" sz="1800" b="0" dirty="0"/>
              <a:t>」 </a:t>
            </a:r>
            <a:r>
              <a:rPr lang="ko-KR" altLang="en-US" sz="1800" b="0" dirty="0" smtClean="0"/>
              <a:t>대화상자의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⑥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맞춤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에서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가로</a:t>
            </a:r>
            <a:r>
              <a:rPr lang="en-US" altLang="ko-KR" sz="1800" b="0" dirty="0"/>
              <a:t>:</a:t>
            </a:r>
            <a:r>
              <a:rPr lang="ko-KR" altLang="en-US" sz="1800" b="0" dirty="0"/>
              <a:t>가운데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선택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412776"/>
            <a:ext cx="709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제목의 글자 크기를 조정하고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테이블 테두리 모양과 배경색 넣기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글꼴의 크기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문단 모양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등을 </a:t>
            </a:r>
            <a:r>
              <a:rPr lang="ko-KR" altLang="en-US" sz="1800" b="0" dirty="0">
                <a:solidFill>
                  <a:srgbClr val="FF0000"/>
                </a:solidFill>
              </a:rPr>
              <a:t>변경해보자</a:t>
            </a:r>
            <a:r>
              <a:rPr lang="en-US" altLang="ko-KR" sz="1800" b="0" dirty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2060850"/>
            <a:ext cx="4660583" cy="431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0260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788024" y="2060847"/>
            <a:ext cx="439248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평균’ 열에서 ‘평균’의 소수점 </a:t>
            </a:r>
            <a:r>
              <a:rPr lang="ko-KR" altLang="en-US" sz="1800" b="0" dirty="0" smtClean="0"/>
              <a:t>자릿수를 </a:t>
            </a:r>
            <a:r>
              <a:rPr lang="ko-KR" altLang="en-US" sz="1800" b="0" dirty="0"/>
              <a:t>소수 </a:t>
            </a:r>
            <a:r>
              <a:rPr lang="ko-KR" altLang="en-US" sz="1800" b="0" dirty="0" smtClean="0"/>
              <a:t>둘째 자리로 </a:t>
            </a:r>
            <a:r>
              <a:rPr lang="ko-KR" altLang="en-US" sz="1800" b="0" dirty="0"/>
              <a:t>맞추려면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맞추려는 </a:t>
            </a:r>
            <a:r>
              <a:rPr lang="ko-KR" altLang="en-US" sz="1800" b="0" dirty="0"/>
              <a:t>부분에 블록을 설정한 후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홈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표시 형식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자릿수 늘림    </a:t>
            </a:r>
            <a:r>
              <a:rPr lang="en-US" altLang="ko-KR" sz="1800" b="0" dirty="0" smtClean="0"/>
              <a:t>]</a:t>
            </a:r>
            <a:r>
              <a:rPr lang="ko-KR" altLang="en-US" sz="1800" b="0" dirty="0"/>
              <a:t>을 눌러서 </a:t>
            </a:r>
            <a:r>
              <a:rPr lang="ko-KR" altLang="en-US" sz="1800" b="0" dirty="0" smtClean="0"/>
              <a:t>자릿수를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조정하거나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마우스 오른쪽 버튼을 </a:t>
            </a:r>
            <a:r>
              <a:rPr lang="ko-KR" altLang="en-US" sz="1800" b="0" dirty="0" smtClean="0"/>
              <a:t>누른 다음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셀 서식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클릭하고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「</a:t>
            </a:r>
            <a:r>
              <a:rPr lang="ko-KR" altLang="en-US" sz="1800" b="0" dirty="0" smtClean="0"/>
              <a:t>셀 서식」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대화상자의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⑥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표시형식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에서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숫자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클릭하고</a:t>
            </a:r>
            <a:r>
              <a:rPr lang="en-US" altLang="ko-KR" sz="1800" b="0" dirty="0"/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⑦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소수자릿수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‘</a:t>
            </a:r>
            <a:r>
              <a:rPr lang="en-US" altLang="ko-KR" sz="1800" b="0" dirty="0"/>
              <a:t>2</a:t>
            </a:r>
            <a:r>
              <a:rPr lang="en-US" altLang="ko-KR" sz="1800" b="0" dirty="0" smtClean="0"/>
              <a:t>’</a:t>
            </a:r>
            <a:r>
              <a:rPr lang="ko-KR" altLang="en-US" sz="1800" b="0" dirty="0" smtClean="0"/>
              <a:t>로 </a:t>
            </a:r>
            <a:r>
              <a:rPr lang="ko-KR" altLang="en-US" sz="1800" b="0" dirty="0"/>
              <a:t>해준다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412776"/>
            <a:ext cx="709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제목의 글자 크기를 조정하고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테이블 테두리 모양과 배경색 넣기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글꼴의 크기</a:t>
            </a:r>
            <a:r>
              <a:rPr lang="en-US" altLang="ko-KR" sz="1800" b="0" dirty="0">
                <a:solidFill>
                  <a:srgbClr val="FF0000"/>
                </a:solidFill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</a:rPr>
              <a:t>문단 모양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등을 </a:t>
            </a:r>
            <a:r>
              <a:rPr lang="ko-KR" altLang="en-US" sz="1800" b="0" dirty="0">
                <a:solidFill>
                  <a:srgbClr val="FF0000"/>
                </a:solidFill>
              </a:rPr>
              <a:t>변경해보자</a:t>
            </a:r>
            <a:r>
              <a:rPr lang="en-US" altLang="ko-KR" sz="1800" b="0" dirty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774" y="2083240"/>
            <a:ext cx="4587234" cy="465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748445"/>
            <a:ext cx="2190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536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CHAPTER 03 </a:t>
            </a:r>
            <a:r>
              <a:rPr lang="ko-KR" altLang="en-US" dirty="0" smtClean="0"/>
              <a:t>깔끔한 문서 작성을 위한 서식 사용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871636" y="2663926"/>
            <a:ext cx="4356548" cy="2018827"/>
            <a:chOff x="1115616" y="2663926"/>
            <a:chExt cx="4356548" cy="2018827"/>
          </a:xfrm>
        </p:grpSpPr>
        <p:grpSp>
          <p:nvGrpSpPr>
            <p:cNvPr id="7" name="그룹 6"/>
            <p:cNvGrpSpPr/>
            <p:nvPr/>
          </p:nvGrpSpPr>
          <p:grpSpPr>
            <a:xfrm>
              <a:off x="1115616" y="2679303"/>
              <a:ext cx="1368152" cy="461665"/>
              <a:chOff x="755576" y="2118047"/>
              <a:chExt cx="1368152" cy="461665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1</a:t>
                </a:r>
                <a:endParaRPr lang="ko-KR" altLang="en-US" sz="2400" b="1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115616" y="4221088"/>
              <a:ext cx="1368152" cy="461665"/>
              <a:chOff x="755576" y="2118047"/>
              <a:chExt cx="1368152" cy="461665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2</a:t>
                </a:r>
                <a:endParaRPr lang="ko-KR" altLang="en-US" sz="24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627912" y="2663926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/>
                <a:t>셀 서식</a:t>
              </a:r>
              <a:endParaRPr lang="ko-KR" alt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7912" y="4221088"/>
              <a:ext cx="2844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 smtClean="0"/>
                <a:t>조건부 서식</a:t>
              </a:r>
              <a:endParaRPr lang="ko-KR" altLang="en-US" sz="2400" b="1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48816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조건부 서식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사용자가 지정하는 조건에 만족하는 셀에만 서식 적용</a:t>
            </a:r>
            <a:endParaRPr lang="en-US" altLang="ko-KR" b="0" dirty="0" smtClean="0"/>
          </a:p>
          <a:p>
            <a:pPr lvl="1"/>
            <a:r>
              <a:rPr lang="en-US" altLang="ko-KR" b="0" dirty="0"/>
              <a:t>[</a:t>
            </a:r>
            <a:r>
              <a:rPr lang="ko-KR" altLang="en-US" b="0" dirty="0"/>
              <a:t>홈</a:t>
            </a:r>
            <a:r>
              <a:rPr lang="en-US" altLang="ko-KR" b="0" dirty="0"/>
              <a:t>] </a:t>
            </a:r>
            <a:r>
              <a:rPr lang="ko-KR" altLang="en-US" b="0" dirty="0"/>
              <a:t>탭의 </a:t>
            </a:r>
            <a:r>
              <a:rPr lang="en-US" altLang="ko-KR" b="0" dirty="0"/>
              <a:t>[</a:t>
            </a:r>
            <a:r>
              <a:rPr lang="ko-KR" altLang="en-US" b="0" dirty="0"/>
              <a:t>스타일</a:t>
            </a:r>
            <a:r>
              <a:rPr lang="en-US" altLang="ko-KR" b="0" dirty="0"/>
              <a:t>] </a:t>
            </a:r>
            <a:r>
              <a:rPr lang="ko-KR" altLang="en-US" b="0" dirty="0"/>
              <a:t>그룹에 있는 </a:t>
            </a:r>
            <a:r>
              <a:rPr lang="en-US" altLang="ko-KR" b="0" dirty="0"/>
              <a:t>[</a:t>
            </a:r>
            <a:r>
              <a:rPr lang="ko-KR" altLang="en-US" b="0" dirty="0"/>
              <a:t>조건부 서식</a:t>
            </a:r>
            <a:r>
              <a:rPr lang="en-US" altLang="ko-KR" b="0" dirty="0"/>
              <a:t>] </a:t>
            </a:r>
            <a:r>
              <a:rPr lang="ko-KR" altLang="en-US" b="0" dirty="0"/>
              <a:t>목록 안에 있는 셀 강조 규칙</a:t>
            </a:r>
            <a:r>
              <a:rPr lang="en-US" altLang="ko-KR" b="0" dirty="0"/>
              <a:t>, </a:t>
            </a:r>
            <a:r>
              <a:rPr lang="ko-KR" altLang="en-US" b="0" dirty="0"/>
              <a:t>상위</a:t>
            </a:r>
            <a:r>
              <a:rPr lang="en-US" altLang="ko-KR" b="0" dirty="0"/>
              <a:t>/</a:t>
            </a:r>
            <a:r>
              <a:rPr lang="ko-KR" altLang="en-US" b="0" dirty="0"/>
              <a:t>하위 규칙</a:t>
            </a:r>
            <a:r>
              <a:rPr lang="en-US" altLang="ko-KR" b="0" dirty="0"/>
              <a:t>, </a:t>
            </a:r>
            <a:r>
              <a:rPr lang="ko-KR" altLang="en-US" b="0" dirty="0" smtClean="0"/>
              <a:t>데이터 막대</a:t>
            </a:r>
            <a:r>
              <a:rPr lang="en-US" altLang="ko-KR" b="0" dirty="0"/>
              <a:t>, </a:t>
            </a:r>
            <a:r>
              <a:rPr lang="ko-KR" altLang="en-US" b="0" dirty="0"/>
              <a:t>색조</a:t>
            </a:r>
            <a:r>
              <a:rPr lang="en-US" altLang="ko-KR" b="0" dirty="0"/>
              <a:t>, </a:t>
            </a:r>
            <a:r>
              <a:rPr lang="ko-KR" altLang="en-US" b="0" dirty="0"/>
              <a:t>아이콘 집합을 선택하여 다양한 </a:t>
            </a:r>
            <a:r>
              <a:rPr lang="ko-KR" altLang="en-US" b="0" dirty="0" smtClean="0"/>
              <a:t>서식 적용</a:t>
            </a:r>
            <a:endParaRPr lang="en-US" altLang="ko-KR" b="0" dirty="0" smtClean="0"/>
          </a:p>
          <a:p>
            <a:pPr lvl="1"/>
            <a:endParaRPr lang="en-US" altLang="ko-KR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조건부 서식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386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맑은 고딕"/>
                <a:ea typeface="맑은 고딕"/>
              </a:rPr>
              <a:t>「</a:t>
            </a:r>
            <a:r>
              <a:rPr lang="ko-KR" altLang="en-US" dirty="0" smtClean="0"/>
              <a:t>조건부 서식 규칙 관리자</a:t>
            </a:r>
            <a:r>
              <a:rPr lang="ko-KR" altLang="en-US" dirty="0" smtClean="0">
                <a:latin typeface="맑은 고딕"/>
                <a:ea typeface="맑은 고딕"/>
              </a:rPr>
              <a:t>」</a:t>
            </a:r>
            <a:r>
              <a:rPr lang="ko-KR" altLang="en-US" dirty="0" smtClean="0"/>
              <a:t> 대화상자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규칙 목록을 편집하거나 새로운 규칙을 만들 때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r>
              <a:rPr lang="ko-KR" altLang="en-US" sz="2200" dirty="0" smtClean="0"/>
              <a:t>  </a:t>
            </a:r>
            <a:r>
              <a:rPr lang="ko-KR" altLang="en-US" sz="2200" dirty="0" smtClean="0">
                <a:solidFill>
                  <a:srgbClr val="FF0000"/>
                </a:solidFill>
              </a:rPr>
              <a:t>①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서식 규칙 표시</a:t>
            </a:r>
          </a:p>
          <a:p>
            <a:pPr lvl="1"/>
            <a:r>
              <a:rPr lang="ko-KR" altLang="en-US" b="0" dirty="0"/>
              <a:t>서식 규칙을 설정해 놓은 대상을 </a:t>
            </a:r>
            <a:r>
              <a:rPr lang="ko-KR" altLang="en-US" b="0" dirty="0" smtClean="0"/>
              <a:t>선택</a:t>
            </a:r>
            <a:endParaRPr lang="en-US" altLang="ko-KR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조건부 서식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60848"/>
            <a:ext cx="51816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146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ko-KR" altLang="en-US" sz="3100" b="0" dirty="0" smtClean="0"/>
              <a:t>  </a:t>
            </a:r>
            <a:r>
              <a:rPr lang="ko-KR" altLang="en-US" sz="31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3100" b="0" dirty="0" smtClean="0"/>
              <a:t> </a:t>
            </a:r>
            <a:r>
              <a:rPr lang="ko-KR" altLang="en-US" sz="3100" b="0" dirty="0"/>
              <a:t>새 규칙과 규칙 편집</a:t>
            </a:r>
          </a:p>
          <a:p>
            <a:pPr lvl="1"/>
            <a:r>
              <a:rPr lang="ko-KR" altLang="en-US" sz="2900" b="0" dirty="0"/>
              <a:t>조건부 서식 규칙을 새롭게 지정하고 「서식 설정 규칙 편집」 대화상자에서 이미 정의해 놓은 </a:t>
            </a:r>
            <a:r>
              <a:rPr lang="ko-KR" altLang="en-US" sz="2900" b="0" dirty="0" smtClean="0"/>
              <a:t>규칙의 조건을 </a:t>
            </a:r>
            <a:r>
              <a:rPr lang="ko-KR" altLang="en-US" sz="2900" b="0" dirty="0"/>
              <a:t>수정하거나 다른 유형의 규칙으로 </a:t>
            </a:r>
            <a:r>
              <a:rPr lang="ko-KR" altLang="en-US" sz="2900" b="0" dirty="0" smtClean="0"/>
              <a:t>변경</a:t>
            </a:r>
            <a:endParaRPr lang="en-US" altLang="ko-KR" sz="2900" b="0" dirty="0" smtClean="0"/>
          </a:p>
          <a:p>
            <a:pPr lvl="1"/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3100" b="0" dirty="0" smtClean="0"/>
              <a:t>  </a:t>
            </a:r>
            <a:r>
              <a:rPr lang="ko-KR" altLang="en-US" sz="31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3100" b="0" dirty="0" smtClean="0"/>
              <a:t> </a:t>
            </a:r>
            <a:r>
              <a:rPr lang="ko-KR" altLang="en-US" sz="3100" b="0" dirty="0"/>
              <a:t>규칙 삭제</a:t>
            </a:r>
          </a:p>
          <a:p>
            <a:pPr lvl="1"/>
            <a:r>
              <a:rPr lang="ko-KR" altLang="en-US" sz="2900" b="0" dirty="0"/>
              <a:t>규칙 목록 상자에 나타나 있는 규칙을 </a:t>
            </a:r>
            <a:r>
              <a:rPr lang="ko-KR" altLang="en-US" sz="2900" b="0" dirty="0" smtClean="0"/>
              <a:t>삭제</a:t>
            </a:r>
            <a:endParaRPr lang="en-US" altLang="ko-KR" sz="2900" b="0" dirty="0" smtClean="0"/>
          </a:p>
          <a:p>
            <a:pPr lvl="1"/>
            <a:endParaRPr lang="en-US" altLang="ko-KR" b="0" dirty="0"/>
          </a:p>
          <a:p>
            <a:pPr marL="0" indent="0">
              <a:buNone/>
            </a:pPr>
            <a:r>
              <a:rPr lang="ko-KR" altLang="en-US" sz="3100" b="0" dirty="0" smtClean="0"/>
              <a:t>  </a:t>
            </a:r>
            <a:r>
              <a:rPr lang="ko-KR" altLang="en-US" sz="31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3100" b="0" dirty="0" smtClean="0"/>
              <a:t> </a:t>
            </a:r>
            <a:endParaRPr lang="en-US" altLang="ko-KR" sz="3100" b="0" dirty="0" smtClean="0"/>
          </a:p>
          <a:p>
            <a:pPr lvl="1"/>
            <a:r>
              <a:rPr lang="ko-KR" altLang="en-US" sz="2900" b="0" dirty="0" smtClean="0"/>
              <a:t>선택한 </a:t>
            </a:r>
            <a:r>
              <a:rPr lang="ko-KR" altLang="en-US" sz="2900" b="0" dirty="0"/>
              <a:t>규칙의 우선순위를 위쪽이나 아래쪽으로 </a:t>
            </a:r>
            <a:r>
              <a:rPr lang="ko-KR" altLang="en-US" sz="2900" b="0" dirty="0" smtClean="0"/>
              <a:t>이동</a:t>
            </a:r>
            <a:endParaRPr lang="en-US" altLang="ko-KR" sz="2900" b="0" dirty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en-US" altLang="ko-KR" sz="3100" b="0" dirty="0" smtClean="0"/>
              <a:t>  </a:t>
            </a:r>
            <a:r>
              <a:rPr lang="en-US" altLang="ko-KR" sz="3100" b="0" dirty="0" smtClean="0">
                <a:solidFill>
                  <a:srgbClr val="FF0000"/>
                </a:solidFill>
              </a:rPr>
              <a:t>⑤</a:t>
            </a:r>
            <a:r>
              <a:rPr lang="en-US" altLang="ko-KR" sz="3100" b="0" dirty="0" smtClean="0"/>
              <a:t> </a:t>
            </a:r>
            <a:r>
              <a:rPr lang="en-US" altLang="ko-KR" sz="3100" b="0" dirty="0"/>
              <a:t>True</a:t>
            </a:r>
            <a:r>
              <a:rPr lang="ko-KR" altLang="en-US" sz="3100" b="0" dirty="0"/>
              <a:t>일 경우 중지</a:t>
            </a:r>
          </a:p>
          <a:p>
            <a:pPr lvl="1"/>
            <a:r>
              <a:rPr lang="ko-KR" altLang="en-US" sz="2900" b="0" dirty="0"/>
              <a:t>여러 개의 조건부 서식 규칙을 지원하지 않는 엑셀 </a:t>
            </a:r>
            <a:r>
              <a:rPr lang="en-US" altLang="ko-KR" sz="2900" b="0" dirty="0"/>
              <a:t>2007 </a:t>
            </a:r>
            <a:r>
              <a:rPr lang="ko-KR" altLang="en-US" sz="2900" b="0" dirty="0"/>
              <a:t>이전 버전과의 호환성을 위해 </a:t>
            </a:r>
            <a:r>
              <a:rPr lang="en-US" altLang="ko-KR" sz="2900" b="0" dirty="0"/>
              <a:t>True</a:t>
            </a:r>
            <a:r>
              <a:rPr lang="ko-KR" altLang="en-US" sz="2900" b="0" dirty="0"/>
              <a:t>일 </a:t>
            </a:r>
            <a:r>
              <a:rPr lang="ko-KR" altLang="en-US" sz="2900" b="0" dirty="0" smtClean="0"/>
              <a:t>경우 중지를 </a:t>
            </a:r>
            <a:r>
              <a:rPr lang="ko-KR" altLang="en-US" sz="2900" b="0" dirty="0"/>
              <a:t>체크해 두면 엑셀 이전 버전으로 저장 시 규칙 평가를 </a:t>
            </a:r>
            <a:r>
              <a:rPr lang="ko-KR" altLang="en-US" sz="2900" b="0" dirty="0" smtClean="0"/>
              <a:t>중지</a:t>
            </a:r>
            <a:endParaRPr lang="en-US" altLang="ko-KR" sz="2900" b="0" dirty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en-US" altLang="ko-KR" sz="3100" b="0" dirty="0"/>
              <a:t> </a:t>
            </a:r>
            <a:r>
              <a:rPr lang="en-US" altLang="ko-KR" sz="3100" b="0" dirty="0" smtClean="0"/>
              <a:t> </a:t>
            </a:r>
            <a:r>
              <a:rPr lang="ko-KR" altLang="en-US" sz="3100" b="0" dirty="0" smtClean="0">
                <a:solidFill>
                  <a:srgbClr val="FF0000"/>
                </a:solidFill>
              </a:rPr>
              <a:t>⑥</a:t>
            </a:r>
            <a:r>
              <a:rPr lang="ko-KR" altLang="en-US" sz="3100" b="0" dirty="0" smtClean="0"/>
              <a:t> </a:t>
            </a:r>
            <a:r>
              <a:rPr lang="ko-KR" altLang="en-US" sz="3100" b="0" dirty="0"/>
              <a:t>규칙목록</a:t>
            </a:r>
          </a:p>
          <a:p>
            <a:pPr lvl="1"/>
            <a:r>
              <a:rPr lang="ko-KR" altLang="en-US" sz="2900" b="0" dirty="0"/>
              <a:t>조건부 서식의 규칙 목록이 표시되며 나열한 순서대로 </a:t>
            </a:r>
            <a:r>
              <a:rPr lang="ko-KR" altLang="en-US" sz="2900" b="0" dirty="0" smtClean="0"/>
              <a:t>우선순위 부여</a:t>
            </a:r>
            <a:endParaRPr lang="en-US" altLang="ko-KR" sz="2900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조건부 서식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8547" y="3350305"/>
            <a:ext cx="4572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2995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셀 강조 규칙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조건에 맞는 셀을 강조해서 </a:t>
            </a:r>
            <a:r>
              <a:rPr lang="ko-KR" altLang="en-US" sz="1800" b="0" dirty="0" smtClean="0"/>
              <a:t>표시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ko-KR" altLang="en-US" sz="1800" b="0" dirty="0" smtClean="0"/>
              <a:t>예를 </a:t>
            </a:r>
            <a:r>
              <a:rPr lang="ko-KR" altLang="en-US" sz="1800" b="0" dirty="0"/>
              <a:t>들면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평균 점수가 </a:t>
            </a:r>
            <a:r>
              <a:rPr lang="en-US" altLang="ko-KR" sz="1800" b="0" dirty="0"/>
              <a:t>80</a:t>
            </a:r>
            <a:r>
              <a:rPr lang="ko-KR" altLang="en-US" sz="1800" b="0" dirty="0"/>
              <a:t>점 이상인 </a:t>
            </a:r>
            <a:r>
              <a:rPr lang="ko-KR" altLang="en-US" sz="1800" b="0" dirty="0" smtClean="0"/>
              <a:t>학생을 노란색으로 </a:t>
            </a:r>
            <a:r>
              <a:rPr lang="ko-KR" altLang="en-US" sz="1800" b="0" dirty="0"/>
              <a:t>표시하거나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성별이 남자인 </a:t>
            </a:r>
            <a:r>
              <a:rPr lang="ko-KR" altLang="en-US" sz="1800" b="0" dirty="0" smtClean="0"/>
              <a:t>셀의 글꼴 </a:t>
            </a:r>
            <a:r>
              <a:rPr lang="ko-KR" altLang="en-US" sz="1800" b="0" dirty="0"/>
              <a:t>스타일을 굵게 표시할 수 있다</a:t>
            </a:r>
            <a:r>
              <a:rPr lang="en-US" altLang="ko-KR" sz="1800" b="0" dirty="0"/>
              <a:t>.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22" y="1698519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333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상위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하위 규칙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지정한 데이터 범위의 셀 값을 기준으로 </a:t>
            </a:r>
            <a:r>
              <a:rPr lang="ko-KR" altLang="en-US" sz="1800" b="0" dirty="0" smtClean="0"/>
              <a:t>상위 </a:t>
            </a:r>
            <a:r>
              <a:rPr lang="ko-KR" altLang="en-US" sz="1800" b="0" dirty="0"/>
              <a:t>값 또는 하위 값을 찾아 </a:t>
            </a:r>
            <a:r>
              <a:rPr lang="ko-KR" altLang="en-US" sz="1800" b="0" dirty="0" smtClean="0"/>
              <a:t> 서식 지정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48" y="1698519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6589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데이터 막대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특정 셀 값을 다른 셀과 비교하여 데이터 </a:t>
            </a:r>
            <a:r>
              <a:rPr lang="ko-KR" altLang="en-US" sz="1800" b="0" dirty="0" smtClean="0"/>
              <a:t>막대 </a:t>
            </a:r>
            <a:r>
              <a:rPr lang="ko-KR" altLang="en-US" sz="1800" b="0" dirty="0"/>
              <a:t>길이로 </a:t>
            </a:r>
            <a:r>
              <a:rPr lang="ko-KR" altLang="en-US" sz="1800" b="0" dirty="0" smtClean="0"/>
              <a:t>표시</a:t>
            </a:r>
            <a:r>
              <a:rPr lang="en-US" altLang="ko-KR" sz="1800" b="0" dirty="0" smtClean="0"/>
              <a:t> </a:t>
            </a:r>
          </a:p>
          <a:p>
            <a:endParaRPr lang="en-US" altLang="ko-KR" sz="1800" b="0" dirty="0" smtClean="0"/>
          </a:p>
          <a:p>
            <a:r>
              <a:rPr lang="en-US" altLang="ko-KR" sz="1800" b="0" dirty="0" smtClean="0"/>
              <a:t> </a:t>
            </a:r>
            <a:r>
              <a:rPr lang="ko-KR" altLang="en-US" sz="1800" b="0" dirty="0"/>
              <a:t>많은 양의 </a:t>
            </a:r>
            <a:r>
              <a:rPr lang="ko-KR" altLang="en-US" sz="1800" b="0" dirty="0" smtClean="0"/>
              <a:t>데이터에서 </a:t>
            </a:r>
            <a:r>
              <a:rPr lang="ko-KR" altLang="en-US" sz="1800" b="0" dirty="0"/>
              <a:t>최댓값의 막대는 길게 표시하고 </a:t>
            </a:r>
            <a:r>
              <a:rPr lang="ko-KR" altLang="en-US" sz="1800" b="0" dirty="0" smtClean="0"/>
              <a:t>최솟값의 </a:t>
            </a:r>
            <a:r>
              <a:rPr lang="ko-KR" altLang="en-US" sz="1800" b="0" dirty="0"/>
              <a:t>막대는 짧게 </a:t>
            </a:r>
            <a:r>
              <a:rPr lang="ko-KR" altLang="en-US" sz="1800" b="0" dirty="0" smtClean="0"/>
              <a:t>표시</a:t>
            </a:r>
            <a:endParaRPr lang="en-US" altLang="ko-KR" sz="1800" b="0" dirty="0" smtClean="0"/>
          </a:p>
          <a:p>
            <a:endParaRPr lang="en-US" altLang="ko-KR" sz="1800" b="0" dirty="0" smtClean="0"/>
          </a:p>
          <a:p>
            <a:r>
              <a:rPr lang="ko-KR" altLang="en-US" sz="1800" b="0" dirty="0" smtClean="0"/>
              <a:t>막대 </a:t>
            </a:r>
            <a:r>
              <a:rPr lang="ko-KR" altLang="en-US" sz="1800" b="0" dirty="0"/>
              <a:t>길이를 </a:t>
            </a:r>
            <a:r>
              <a:rPr lang="ko-KR" altLang="en-US" sz="1800" b="0" dirty="0" smtClean="0"/>
              <a:t>가지고 </a:t>
            </a:r>
            <a:r>
              <a:rPr lang="ko-KR" altLang="en-US" sz="1800" b="0" dirty="0"/>
              <a:t>셀 값을 비교하는 데 </a:t>
            </a:r>
            <a:r>
              <a:rPr lang="ko-KR" altLang="en-US" sz="1800" b="0" dirty="0" smtClean="0"/>
              <a:t>유용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48" y="1700808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693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색조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데이터 분포와 변화를 </a:t>
            </a:r>
            <a:r>
              <a:rPr lang="en-US" altLang="ko-KR" sz="1800" b="0" dirty="0"/>
              <a:t>2~3</a:t>
            </a:r>
            <a:r>
              <a:rPr lang="ko-KR" altLang="en-US" sz="1800" b="0" dirty="0"/>
              <a:t>가지 색조를 </a:t>
            </a:r>
            <a:r>
              <a:rPr lang="ko-KR" altLang="en-US" sz="1800" b="0" dirty="0" smtClean="0"/>
              <a:t>이용해서 비교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ko-KR" altLang="en-US" sz="1800" b="0" dirty="0" smtClean="0"/>
              <a:t>색조는 </a:t>
            </a:r>
            <a:r>
              <a:rPr lang="ko-KR" altLang="en-US" sz="1800" b="0" dirty="0"/>
              <a:t>지정한 </a:t>
            </a:r>
            <a:r>
              <a:rPr lang="ko-KR" altLang="en-US" sz="1800" b="0" dirty="0" smtClean="0"/>
              <a:t>범위의 셀 </a:t>
            </a:r>
            <a:r>
              <a:rPr lang="ko-KR" altLang="en-US" sz="1800" b="0" dirty="0"/>
              <a:t>값에 따라 최솟값과 최댓값의 두 가지 </a:t>
            </a:r>
            <a:r>
              <a:rPr lang="ko-KR" altLang="en-US" sz="1800" b="0" dirty="0" smtClean="0"/>
              <a:t>색 또는 </a:t>
            </a:r>
            <a:r>
              <a:rPr lang="ko-KR" altLang="en-US" sz="1800" b="0" dirty="0"/>
              <a:t>최대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중간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최소의 세 가지 색으로 </a:t>
            </a:r>
            <a:r>
              <a:rPr lang="ko-KR" altLang="en-US" sz="1800" b="0" dirty="0" smtClean="0"/>
              <a:t>지정</a:t>
            </a:r>
            <a:r>
              <a:rPr lang="en-US" altLang="ko-KR" sz="1800" b="0" dirty="0" smtClean="0"/>
              <a:t> </a:t>
            </a:r>
          </a:p>
          <a:p>
            <a:endParaRPr lang="en-US" altLang="ko-KR" sz="1800" b="0" dirty="0" smtClean="0"/>
          </a:p>
          <a:p>
            <a:r>
              <a:rPr lang="ko-KR" altLang="en-US" sz="1800" b="0" dirty="0" smtClean="0"/>
              <a:t>색조를 </a:t>
            </a:r>
            <a:r>
              <a:rPr lang="ko-KR" altLang="en-US" sz="1800" b="0" dirty="0"/>
              <a:t>통하여 </a:t>
            </a:r>
            <a:r>
              <a:rPr lang="ko-KR" altLang="en-US" sz="1800" b="0" dirty="0" smtClean="0"/>
              <a:t>셀을 강조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435" y="1700808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846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아이콘 집합</a:t>
            </a:r>
            <a:endParaRPr lang="ko-KR" altLang="en-US" sz="2200" dirty="0" smtClean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특정 셀 값을 다른 셀과 비교하여 데이터 </a:t>
            </a:r>
            <a:r>
              <a:rPr lang="ko-KR" altLang="en-US" sz="1800" b="0" dirty="0" smtClean="0"/>
              <a:t>막대 </a:t>
            </a:r>
            <a:r>
              <a:rPr lang="ko-KR" altLang="en-US" sz="1800" b="0" dirty="0"/>
              <a:t>길이로 </a:t>
            </a:r>
            <a:r>
              <a:rPr lang="ko-KR" altLang="en-US" sz="1800" b="0" dirty="0" smtClean="0"/>
              <a:t>표시</a:t>
            </a:r>
            <a:r>
              <a:rPr lang="en-US" altLang="ko-KR" sz="1800" b="0" dirty="0" smtClean="0"/>
              <a:t> </a:t>
            </a:r>
          </a:p>
          <a:p>
            <a:endParaRPr lang="en-US" altLang="ko-KR" sz="1800" b="0" dirty="0" smtClean="0"/>
          </a:p>
          <a:p>
            <a:r>
              <a:rPr lang="en-US" altLang="ko-KR" sz="1800" b="0" dirty="0" smtClean="0"/>
              <a:t> </a:t>
            </a:r>
            <a:r>
              <a:rPr lang="ko-KR" altLang="en-US" sz="1800" b="0" dirty="0"/>
              <a:t>많은 양의 </a:t>
            </a:r>
            <a:r>
              <a:rPr lang="ko-KR" altLang="en-US" sz="1800" b="0" dirty="0" smtClean="0"/>
              <a:t>데이터에서 </a:t>
            </a:r>
            <a:r>
              <a:rPr lang="ko-KR" altLang="en-US" sz="1800" b="0" dirty="0"/>
              <a:t>최댓값의 막대는 길게 표시하고 </a:t>
            </a:r>
            <a:r>
              <a:rPr lang="ko-KR" altLang="en-US" sz="1800" b="0" dirty="0" smtClean="0"/>
              <a:t>최솟값의 </a:t>
            </a:r>
            <a:r>
              <a:rPr lang="ko-KR" altLang="en-US" sz="1800" b="0" dirty="0"/>
              <a:t>막대는 짧게 </a:t>
            </a:r>
            <a:r>
              <a:rPr lang="ko-KR" altLang="en-US" sz="1800" b="0" dirty="0" smtClean="0"/>
              <a:t>표시</a:t>
            </a:r>
            <a:endParaRPr lang="en-US" altLang="ko-KR" sz="1800" b="0" dirty="0" smtClean="0"/>
          </a:p>
          <a:p>
            <a:endParaRPr lang="en-US" altLang="ko-KR" sz="1800" b="0" dirty="0" smtClean="0"/>
          </a:p>
          <a:p>
            <a:r>
              <a:rPr lang="ko-KR" altLang="en-US" sz="1800" b="0" dirty="0" smtClean="0"/>
              <a:t>막대 </a:t>
            </a:r>
            <a:r>
              <a:rPr lang="ko-KR" altLang="en-US" sz="1800" b="0" dirty="0"/>
              <a:t>길이를 </a:t>
            </a:r>
            <a:r>
              <a:rPr lang="ko-KR" altLang="en-US" sz="1800" b="0" dirty="0" smtClean="0"/>
              <a:t>가지고 </a:t>
            </a:r>
            <a:r>
              <a:rPr lang="ko-KR" altLang="en-US" sz="1800" b="0" dirty="0"/>
              <a:t>셀 값을 비교하는 데 </a:t>
            </a:r>
            <a:r>
              <a:rPr lang="ko-KR" altLang="en-US" sz="1800" b="0" dirty="0" smtClean="0"/>
              <a:t>유용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355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논리 수식을 사용한 셀 강조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조건을 지정하여 그 조건을 만족하는 </a:t>
            </a:r>
            <a:r>
              <a:rPr lang="ko-KR" altLang="en-US" sz="1800" b="0" dirty="0" smtClean="0"/>
              <a:t>경우 셀 </a:t>
            </a:r>
            <a:r>
              <a:rPr lang="ko-KR" altLang="en-US" sz="1800" b="0" dirty="0"/>
              <a:t>서식을 </a:t>
            </a:r>
            <a:r>
              <a:rPr lang="ko-KR" altLang="en-US" sz="1800" b="0" dirty="0" smtClean="0"/>
              <a:t>강조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ko-KR" altLang="en-US" sz="1800" b="0" dirty="0" smtClean="0"/>
              <a:t>특정 셀이 조건을 </a:t>
            </a:r>
            <a:r>
              <a:rPr lang="ko-KR" altLang="en-US" sz="1800" b="0" dirty="0"/>
              <a:t>만족하였을 경우 그 셀에 </a:t>
            </a:r>
            <a:r>
              <a:rPr lang="ko-KR" altLang="en-US" sz="1800" b="0" dirty="0" smtClean="0"/>
              <a:t>포함되어 있는 </a:t>
            </a:r>
            <a:r>
              <a:rPr lang="ko-KR" altLang="en-US" sz="1800" b="0" dirty="0"/>
              <a:t>행 전체에 셀 서식을 적용하고 싶을 </a:t>
            </a:r>
            <a:r>
              <a:rPr lang="ko-KR" altLang="en-US" sz="1800" b="0" dirty="0" smtClean="0"/>
              <a:t>때는 </a:t>
            </a:r>
            <a:r>
              <a:rPr lang="ko-KR" altLang="en-US" sz="1800" b="0" dirty="0"/>
              <a:t>논리 수식을 사용해서 조건부 서식을 </a:t>
            </a:r>
            <a:r>
              <a:rPr lang="ko-KR" altLang="en-US" sz="1800" b="0" dirty="0" smtClean="0"/>
              <a:t>지정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22" y="1700808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7065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조건부 서식 삭제하기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조건부 서식이 적용된 셀을 범위로 </a:t>
            </a:r>
            <a:r>
              <a:rPr lang="ko-KR" altLang="en-US" sz="1800" b="0" dirty="0" smtClean="0"/>
              <a:t>지정하고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조건부 서식</a:t>
            </a:r>
            <a:r>
              <a:rPr lang="en-US" altLang="ko-KR" sz="1800" b="0" dirty="0"/>
              <a:t>]-[</a:t>
            </a:r>
            <a:r>
              <a:rPr lang="ko-KR" altLang="en-US" sz="1800" b="0" dirty="0"/>
              <a:t>규칙 지우기</a:t>
            </a:r>
            <a:r>
              <a:rPr lang="en-US" altLang="ko-KR" sz="1800" b="0" dirty="0"/>
              <a:t>]-[</a:t>
            </a:r>
            <a:r>
              <a:rPr lang="ko-KR" altLang="en-US" sz="1800" b="0" dirty="0"/>
              <a:t>선택한 </a:t>
            </a:r>
            <a:r>
              <a:rPr lang="ko-KR" altLang="en-US" sz="1800" b="0" dirty="0" smtClean="0"/>
              <a:t>셀의 규칙 </a:t>
            </a:r>
            <a:r>
              <a:rPr lang="ko-KR" altLang="en-US" sz="1800" b="0" dirty="0"/>
              <a:t>지우기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또는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시트 전체에서 규칙 </a:t>
            </a:r>
            <a:r>
              <a:rPr lang="ko-KR" altLang="en-US" sz="1800" b="0" dirty="0" smtClean="0"/>
              <a:t>지우기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809" y="1698519"/>
            <a:ext cx="4680000" cy="37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4940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서식 지정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lvl="1"/>
            <a:r>
              <a:rPr lang="ko-KR" altLang="en-US" b="0" dirty="0" smtClean="0"/>
              <a:t>서식 </a:t>
            </a:r>
            <a:r>
              <a:rPr lang="en-US" altLang="ko-KR" b="0" dirty="0" smtClean="0"/>
              <a:t>: </a:t>
            </a:r>
            <a:r>
              <a:rPr lang="ko-KR" altLang="en-US" b="0" dirty="0" smtClean="0"/>
              <a:t>서류를 </a:t>
            </a:r>
            <a:r>
              <a:rPr lang="ko-KR" altLang="en-US" b="0" dirty="0"/>
              <a:t>꾸미는 </a:t>
            </a:r>
            <a:r>
              <a:rPr lang="ko-KR" altLang="en-US" b="0" dirty="0" smtClean="0"/>
              <a:t>방식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[</a:t>
            </a:r>
            <a:r>
              <a:rPr lang="ko-KR" altLang="en-US" b="0" dirty="0"/>
              <a:t>홈</a:t>
            </a:r>
            <a:r>
              <a:rPr lang="en-US" altLang="ko-KR" b="0" dirty="0"/>
              <a:t>] </a:t>
            </a:r>
            <a:r>
              <a:rPr lang="ko-KR" altLang="en-US" b="0" dirty="0"/>
              <a:t>탭을 이용해서 글꼴</a:t>
            </a:r>
            <a:r>
              <a:rPr lang="en-US" altLang="ko-KR" b="0" dirty="0"/>
              <a:t>, </a:t>
            </a:r>
            <a:r>
              <a:rPr lang="ko-KR" altLang="en-US" b="0" dirty="0"/>
              <a:t>맞춤</a:t>
            </a:r>
            <a:r>
              <a:rPr lang="en-US" altLang="ko-KR" b="0" dirty="0"/>
              <a:t>, </a:t>
            </a:r>
            <a:r>
              <a:rPr lang="ko-KR" altLang="en-US" b="0" dirty="0"/>
              <a:t>표시형식과 관련한 </a:t>
            </a:r>
            <a:r>
              <a:rPr lang="ko-KR" altLang="en-US" b="0" dirty="0" smtClean="0"/>
              <a:t>서식 지정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[</a:t>
            </a:r>
            <a:r>
              <a:rPr lang="ko-KR" altLang="en-US" b="0" dirty="0"/>
              <a:t>홈</a:t>
            </a:r>
            <a:r>
              <a:rPr lang="en-US" altLang="ko-KR" b="0" dirty="0"/>
              <a:t>] </a:t>
            </a:r>
            <a:r>
              <a:rPr lang="ko-KR" altLang="en-US" b="0" dirty="0"/>
              <a:t>탭에 </a:t>
            </a:r>
            <a:r>
              <a:rPr lang="ko-KR" altLang="en-US" b="0" dirty="0" smtClean="0"/>
              <a:t>나타나지 </a:t>
            </a:r>
            <a:r>
              <a:rPr lang="ko-KR" altLang="en-US" b="0" dirty="0"/>
              <a:t>않는 셀 서식은 </a:t>
            </a:r>
            <a:r>
              <a:rPr lang="en-US" altLang="ko-KR" b="0" dirty="0"/>
              <a:t>[</a:t>
            </a:r>
            <a:r>
              <a:rPr lang="ko-KR" altLang="en-US" b="0" dirty="0"/>
              <a:t>글꼴</a:t>
            </a:r>
            <a:r>
              <a:rPr lang="en-US" altLang="ko-KR" b="0" dirty="0"/>
              <a:t>], [</a:t>
            </a:r>
            <a:r>
              <a:rPr lang="ko-KR" altLang="en-US" b="0" dirty="0"/>
              <a:t>맞춤</a:t>
            </a:r>
            <a:r>
              <a:rPr lang="en-US" altLang="ko-KR" b="0" dirty="0"/>
              <a:t>], [</a:t>
            </a:r>
            <a:r>
              <a:rPr lang="ko-KR" altLang="en-US" b="0" dirty="0"/>
              <a:t>표시 형식</a:t>
            </a:r>
            <a:r>
              <a:rPr lang="en-US" altLang="ko-KR" b="0" dirty="0"/>
              <a:t>] </a:t>
            </a:r>
            <a:r>
              <a:rPr lang="ko-KR" altLang="en-US" b="0" dirty="0"/>
              <a:t>그룹에 있는 「셀 서식」 대화상자 표시 단추 </a:t>
            </a:r>
            <a:r>
              <a:rPr lang="en-US" altLang="ko-KR" b="0" dirty="0" smtClean="0"/>
              <a:t>[  </a:t>
            </a:r>
            <a:r>
              <a:rPr lang="en-US" altLang="ko-KR" b="0" dirty="0"/>
              <a:t>]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클릭하거나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마우스 </a:t>
            </a:r>
            <a:r>
              <a:rPr lang="ko-KR" altLang="en-US" b="0" dirty="0"/>
              <a:t>오른쪽 버튼을 클릭해서 </a:t>
            </a:r>
            <a:r>
              <a:rPr lang="en-US" altLang="ko-KR" b="0" dirty="0" smtClean="0"/>
              <a:t>[</a:t>
            </a:r>
            <a:r>
              <a:rPr lang="ko-KR" altLang="en-US" b="0" dirty="0" smtClean="0"/>
              <a:t>셀 서식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을 선택</a:t>
            </a:r>
            <a:endParaRPr lang="en-US" altLang="ko-KR" dirty="0" smtClean="0">
              <a:solidFill>
                <a:schemeClr val="tx1"/>
              </a:solidFill>
              <a:effectLst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셀 서식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35293" y="3515139"/>
            <a:ext cx="190500" cy="17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69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조건부 서식을 지정할 부분에 </a:t>
            </a:r>
            <a:r>
              <a:rPr lang="ko-KR" altLang="en-US" sz="1800" b="0" dirty="0" err="1" smtClean="0"/>
              <a:t>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록</a:t>
            </a:r>
            <a:r>
              <a:rPr lang="ko-KR" altLang="en-US" sz="1800" b="0" dirty="0" smtClean="0"/>
              <a:t> 설정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홈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스타일</a:t>
            </a:r>
            <a:r>
              <a:rPr lang="en-US" altLang="ko-KR" sz="1800" b="0" dirty="0"/>
              <a:t>] 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조건부 서식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새 규칙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0"/>
            <a:ext cx="709876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성적표’테이블에서 논리 수식을 사용한 조건부 서식을 이용해서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학생만 셀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서식을 지정해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2024787"/>
            <a:ext cx="4680000" cy="395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205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「새 서식 규칙」대화상자의 </a:t>
            </a:r>
            <a:r>
              <a:rPr lang="en-US" altLang="ko-KR" sz="1800" b="0" dirty="0"/>
              <a:t>[</a:t>
            </a:r>
            <a:r>
              <a:rPr lang="ko-KR" altLang="en-US" sz="1800" b="0" dirty="0" err="1" smtClean="0"/>
              <a:t>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 </a:t>
            </a:r>
            <a:r>
              <a:rPr lang="ko-KR" altLang="en-US" sz="1800" b="0" dirty="0" err="1" smtClean="0"/>
              <a:t>칙</a:t>
            </a:r>
            <a:r>
              <a:rPr lang="ko-KR" altLang="en-US" sz="1800" b="0" dirty="0" smtClean="0"/>
              <a:t> 유형 </a:t>
            </a:r>
            <a:r>
              <a:rPr lang="ko-KR" altLang="en-US" sz="1800" b="0" dirty="0"/>
              <a:t>선택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에서 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수식을 </a:t>
            </a:r>
            <a:r>
              <a:rPr lang="ko-KR" altLang="en-US" sz="1800" b="0" dirty="0" smtClean="0"/>
              <a:t>사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 </a:t>
            </a:r>
            <a:r>
              <a:rPr lang="ko-KR" altLang="en-US" sz="1800" b="0" dirty="0" smtClean="0"/>
              <a:t>용하여 서식을 </a:t>
            </a:r>
            <a:r>
              <a:rPr lang="ko-KR" altLang="en-US" sz="1800" b="0" dirty="0"/>
              <a:t>지정할 셀 결정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en-US" altLang="ko-KR" sz="1800" b="0" dirty="0" smtClean="0"/>
              <a:t>      </a:t>
            </a:r>
            <a:r>
              <a:rPr lang="ko-KR" altLang="en-US" sz="1800" b="0" dirty="0" smtClean="0"/>
              <a:t>을 클릭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다음 수식이 참인 값의 서식 </a:t>
            </a:r>
            <a:r>
              <a:rPr lang="ko-KR" altLang="en-US" sz="1800" b="0" dirty="0" smtClean="0"/>
              <a:t>지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정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에 </a:t>
            </a:r>
            <a:r>
              <a:rPr lang="ko-KR" altLang="en-US" sz="1800" b="0" dirty="0"/>
              <a:t>‘</a:t>
            </a:r>
            <a:r>
              <a:rPr lang="en-US" altLang="ko-KR" sz="1800" b="0" dirty="0"/>
              <a:t>=$J4&gt;=80</a:t>
            </a:r>
            <a:r>
              <a:rPr lang="en-US" altLang="ko-KR" sz="1800" b="0" dirty="0" smtClean="0"/>
              <a:t>’</a:t>
            </a:r>
            <a:r>
              <a:rPr lang="ko-KR" altLang="en-US" sz="1800" b="0" dirty="0" smtClean="0"/>
              <a:t>을 입력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0"/>
            <a:ext cx="709876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성적표’테이블에서 논리 수식을 사용한 조건부 서식을 이용해서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학생만 셀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서식을 지정해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435" y="2132856"/>
            <a:ext cx="4680000" cy="330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9228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조건이 참일 경우 어떤 </a:t>
            </a:r>
            <a:r>
              <a:rPr lang="ko-KR" altLang="en-US" sz="1800" b="0" dirty="0" smtClean="0"/>
              <a:t>표시를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할 것인지 지정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0"/>
            <a:ext cx="709876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성적표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 테이블에서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논리 수식을 사용한 조건부 서식을 이용해서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학생만 셀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서식을 지정해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2132856"/>
            <a:ext cx="4680000" cy="373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924944"/>
            <a:ext cx="4680000" cy="376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252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60032" y="2060847"/>
            <a:ext cx="3826768" cy="452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최종 서식 지정이 완성된 </a:t>
            </a:r>
            <a:r>
              <a:rPr lang="ko-KR" altLang="en-US" sz="1800" b="0" dirty="0" smtClean="0"/>
              <a:t>결과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조건부 서식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0"/>
            <a:ext cx="709876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성적표’테이블에서 논리 수식을 사용한 조건부 서식을 이용해서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학생만 셀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서식을 지정해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2132856"/>
            <a:ext cx="4680000" cy="376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2035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endParaRPr lang="ko-KR" altLang="en-US" sz="2000" dirty="0">
              <a:solidFill>
                <a:srgbClr val="0070C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연습문제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(1)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52736"/>
            <a:ext cx="4680000" cy="373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5256" y="4753754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A3:I4, B5:F19</a:t>
            </a:r>
            <a:r>
              <a:rPr lang="ko-KR" altLang="en-US" sz="1600" dirty="0"/>
              <a:t>셀을 가운데 </a:t>
            </a:r>
            <a:r>
              <a:rPr lang="ko-KR" altLang="en-US" sz="1600" dirty="0" smtClean="0"/>
              <a:t>정렬하시오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②</a:t>
            </a:r>
            <a:r>
              <a:rPr lang="en-US" altLang="ko-KR" sz="1600" dirty="0" smtClean="0"/>
              <a:t> G5:I19</a:t>
            </a:r>
            <a:r>
              <a:rPr lang="ko-KR" altLang="en-US" sz="1600" dirty="0" smtClean="0"/>
              <a:t>셀에 </a:t>
            </a:r>
            <a:r>
              <a:rPr lang="en-US" altLang="ko-KR" sz="1600" dirty="0" smtClean="0"/>
              <a:t>1000</a:t>
            </a:r>
            <a:r>
              <a:rPr lang="ko-KR" altLang="en-US" sz="1600" dirty="0" smtClean="0"/>
              <a:t>단위 구분기호를 입력하고</a:t>
            </a:r>
            <a:r>
              <a:rPr lang="en-US" altLang="ko-KR" sz="1600" dirty="0" smtClean="0"/>
              <a:t>, ‘\’</a:t>
            </a:r>
            <a:r>
              <a:rPr lang="ko-KR" altLang="en-US" sz="1600" dirty="0" smtClean="0"/>
              <a:t>를 넣으시오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③</a:t>
            </a:r>
            <a:r>
              <a:rPr lang="en-US" altLang="ko-KR" sz="1600" dirty="0" smtClean="0"/>
              <a:t> G5:G19</a:t>
            </a:r>
            <a:r>
              <a:rPr lang="ko-KR" altLang="en-US" sz="1600" dirty="0"/>
              <a:t>셀에 ‘주황 데이터 막대’를 삽입하시오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smtClean="0"/>
              <a:t>    H5:H19</a:t>
            </a:r>
            <a:r>
              <a:rPr lang="ko-KR" altLang="en-US" sz="1600" dirty="0"/>
              <a:t>셀에 ‘빨강</a:t>
            </a:r>
            <a:r>
              <a:rPr lang="en-US" altLang="ko-KR" sz="1600" dirty="0"/>
              <a:t>-</a:t>
            </a:r>
            <a:r>
              <a:rPr lang="ko-KR" altLang="en-US" sz="1600" dirty="0"/>
              <a:t>노랑</a:t>
            </a:r>
            <a:r>
              <a:rPr lang="en-US" altLang="ko-KR" sz="1600" dirty="0"/>
              <a:t>-</a:t>
            </a:r>
            <a:r>
              <a:rPr lang="ko-KR" altLang="en-US" sz="1600" dirty="0"/>
              <a:t>녹색 색조’를 삽입하시오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smtClean="0"/>
              <a:t>    I5:I19</a:t>
            </a:r>
            <a:r>
              <a:rPr lang="ko-KR" altLang="en-US" sz="1600" dirty="0"/>
              <a:t>셀에 ‘</a:t>
            </a:r>
            <a:r>
              <a:rPr lang="en-US" altLang="ko-KR" sz="1600" dirty="0"/>
              <a:t>5</a:t>
            </a:r>
            <a:r>
              <a:rPr lang="ko-KR" altLang="en-US" sz="1600" dirty="0"/>
              <a:t>방향 화살표</a:t>
            </a:r>
            <a:r>
              <a:rPr lang="en-US" altLang="ko-KR" sz="1600" dirty="0"/>
              <a:t>(</a:t>
            </a:r>
            <a:r>
              <a:rPr lang="ko-KR" altLang="en-US" sz="1600" dirty="0"/>
              <a:t>컬러</a:t>
            </a:r>
            <a:r>
              <a:rPr lang="en-US" altLang="ko-KR" sz="1600" dirty="0"/>
              <a:t>)’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삽입하시오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④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논리 수식을 사용하여 ‘특실 요금’이 ‘</a:t>
            </a:r>
            <a:r>
              <a:rPr lang="en-US" altLang="ko-KR" sz="1600" dirty="0"/>
              <a:t>\70,000’ </a:t>
            </a:r>
            <a:r>
              <a:rPr lang="ko-KR" altLang="en-US" sz="1600" dirty="0"/>
              <a:t>이상인 행의 </a:t>
            </a:r>
            <a:r>
              <a:rPr lang="ko-KR" altLang="en-US" sz="1600" dirty="0" err="1"/>
              <a:t>글자색을</a:t>
            </a:r>
            <a:r>
              <a:rPr lang="ko-KR" altLang="en-US" sz="1600" dirty="0"/>
              <a:t> 빨간색으로 바꾸시오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42318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endParaRPr lang="ko-KR" altLang="en-US" sz="2000" dirty="0">
              <a:solidFill>
                <a:srgbClr val="0070C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연습문제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52736"/>
            <a:ext cx="4680000" cy="373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5256" y="4753754"/>
            <a:ext cx="86409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A3:I4, B5:F19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셀을 가운데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정렬하시오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G5:I19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셀에 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1000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단위 구분기호를 입력하고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, ‘\’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를 넣으시오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③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G5:G19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셀에 ‘주황 데이터 막대’를 삽입하시오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   H5:H19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셀에 ‘빨강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-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노랑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-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녹색 색조’를 삽입하시오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   I5:I19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셀에 ‘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5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방향 화살표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컬러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)’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를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삽입하시오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④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논리 수식을 사용하여 ‘특실 요금’이 ‘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\70,000’ 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이상인 행의 </a:t>
            </a:r>
            <a:r>
              <a:rPr lang="ko-KR" altLang="en-US" sz="1600" dirty="0" err="1">
                <a:latin typeface="새굴림" pitchFamily="18" charset="-127"/>
                <a:ea typeface="새굴림" pitchFamily="18" charset="-127"/>
              </a:rPr>
              <a:t>글자색을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 빨간색으로 </a:t>
            </a:r>
            <a:r>
              <a:rPr lang="ko-KR" altLang="en-US" sz="1600" dirty="0" err="1" smtClean="0">
                <a:latin typeface="새굴림" pitchFamily="18" charset="-127"/>
                <a:ea typeface="새굴림" pitchFamily="18" charset="-127"/>
              </a:rPr>
              <a:t>바꾸시</a:t>
            </a:r>
            <a:endParaRPr lang="en-US" altLang="ko-KR" sz="16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60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en-US" altLang="ko-KR" sz="1600" smtClean="0">
                <a:latin typeface="새굴림" pitchFamily="18" charset="-127"/>
                <a:ea typeface="새굴림" pitchFamily="18" charset="-127"/>
              </a:rPr>
              <a:t>   </a:t>
            </a:r>
            <a:r>
              <a:rPr lang="ko-KR" altLang="en-US" sz="1600" smtClean="0">
                <a:latin typeface="새굴림" pitchFamily="18" charset="-127"/>
                <a:ea typeface="새굴림" pitchFamily="18" charset="-127"/>
              </a:rPr>
              <a:t>오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600" dirty="0"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48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셀 서식 대화상자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표시형식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맞춤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글꼴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테두리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채우기 탭을 이용해서 문서를 꾸밀 때 사용</a:t>
            </a:r>
            <a:endParaRPr lang="en-US" altLang="ko-KR" b="0" dirty="0" smtClean="0"/>
          </a:p>
          <a:p>
            <a:endParaRPr lang="en-US" altLang="ko-KR" dirty="0" smtClean="0"/>
          </a:p>
          <a:p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셀 서식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9804" y="2348880"/>
            <a:ext cx="545782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3861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표시 형식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일반 </a:t>
            </a:r>
            <a:r>
              <a:rPr lang="en-US" altLang="ko-KR" b="0" dirty="0"/>
              <a:t>: </a:t>
            </a:r>
            <a:r>
              <a:rPr lang="ko-KR" altLang="en-US" b="0" dirty="0"/>
              <a:t>입력된 데이터 형태를 그대로 </a:t>
            </a:r>
            <a:r>
              <a:rPr lang="ko-KR" altLang="en-US" b="0" dirty="0" smtClean="0"/>
              <a:t>표시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숫자 </a:t>
            </a:r>
            <a:r>
              <a:rPr lang="en-US" altLang="ko-KR" b="0" dirty="0"/>
              <a:t>: </a:t>
            </a:r>
            <a:r>
              <a:rPr lang="ko-KR" altLang="en-US" b="0" dirty="0"/>
              <a:t>소수 자릿수</a:t>
            </a:r>
            <a:r>
              <a:rPr lang="en-US" altLang="ko-KR" b="0" dirty="0"/>
              <a:t>, </a:t>
            </a:r>
            <a:r>
              <a:rPr lang="ko-KR" altLang="en-US" b="0" dirty="0"/>
              <a:t>천 단위 콤마 표시</a:t>
            </a:r>
            <a:r>
              <a:rPr lang="en-US" altLang="ko-KR" b="0" dirty="0"/>
              <a:t>, </a:t>
            </a:r>
            <a:r>
              <a:rPr lang="ko-KR" altLang="en-US" b="0" dirty="0"/>
              <a:t>음수 표현 형식을 </a:t>
            </a:r>
            <a:r>
              <a:rPr lang="ko-KR" altLang="en-US" b="0" dirty="0" smtClean="0"/>
              <a:t>지정</a:t>
            </a:r>
            <a:endParaRPr lang="en-US" altLang="ko-KR" b="0" dirty="0"/>
          </a:p>
          <a:p>
            <a:pPr lvl="1"/>
            <a:r>
              <a:rPr lang="ko-KR" altLang="en-US" b="0" dirty="0" smtClean="0"/>
              <a:t>통화 </a:t>
            </a:r>
            <a:r>
              <a:rPr lang="en-US" altLang="ko-KR" b="0" dirty="0"/>
              <a:t>: </a:t>
            </a:r>
            <a:r>
              <a:rPr lang="ko-KR" altLang="en-US" b="0" dirty="0"/>
              <a:t>천 단위 콤마 표시</a:t>
            </a:r>
            <a:r>
              <a:rPr lang="en-US" altLang="ko-KR" b="0" dirty="0"/>
              <a:t>, </a:t>
            </a:r>
            <a:r>
              <a:rPr lang="ko-KR" altLang="en-US" b="0" dirty="0"/>
              <a:t>통화 기호 삽입</a:t>
            </a:r>
            <a:r>
              <a:rPr lang="en-US" altLang="ko-KR" b="0" dirty="0"/>
              <a:t>, </a:t>
            </a:r>
            <a:r>
              <a:rPr lang="ko-KR" altLang="en-US" b="0" dirty="0"/>
              <a:t>음수 표현 </a:t>
            </a:r>
            <a:r>
              <a:rPr lang="ko-KR" altLang="en-US" b="0" dirty="0" smtClean="0"/>
              <a:t>형식 지정</a:t>
            </a:r>
            <a:r>
              <a:rPr lang="en-US" altLang="ko-KR" b="0" dirty="0" smtClean="0"/>
              <a:t>.</a:t>
            </a:r>
            <a:endParaRPr lang="en-US" altLang="ko-KR" b="0" dirty="0"/>
          </a:p>
          <a:p>
            <a:pPr lvl="1"/>
            <a:r>
              <a:rPr lang="ko-KR" altLang="en-US" b="0" dirty="0" smtClean="0"/>
              <a:t>회계 </a:t>
            </a:r>
            <a:r>
              <a:rPr lang="en-US" altLang="ko-KR" b="0" dirty="0"/>
              <a:t>: </a:t>
            </a:r>
            <a:r>
              <a:rPr lang="ko-KR" altLang="en-US" b="0" dirty="0"/>
              <a:t>소수 </a:t>
            </a:r>
            <a:r>
              <a:rPr lang="ko-KR" altLang="en-US" b="0" dirty="0" smtClean="0"/>
              <a:t>자리 수 </a:t>
            </a:r>
            <a:r>
              <a:rPr lang="ko-KR" altLang="en-US" b="0" dirty="0"/>
              <a:t>지정</a:t>
            </a:r>
            <a:r>
              <a:rPr lang="en-US" altLang="ko-KR" b="0" dirty="0"/>
              <a:t>, </a:t>
            </a:r>
            <a:r>
              <a:rPr lang="ko-KR" altLang="en-US" b="0" dirty="0"/>
              <a:t>통화 기호를 </a:t>
            </a:r>
            <a:r>
              <a:rPr lang="ko-KR" altLang="en-US" b="0" dirty="0" smtClean="0"/>
              <a:t>삽입</a:t>
            </a:r>
            <a:endParaRPr lang="en-US" altLang="ko-KR" b="0" dirty="0"/>
          </a:p>
          <a:p>
            <a:pPr lvl="1"/>
            <a:r>
              <a:rPr lang="ko-KR" altLang="en-US" b="0" dirty="0" smtClean="0"/>
              <a:t>날짜 </a:t>
            </a:r>
            <a:r>
              <a:rPr lang="en-US" altLang="ko-KR" b="0" dirty="0"/>
              <a:t>: </a:t>
            </a:r>
            <a:r>
              <a:rPr lang="ko-KR" altLang="en-US" b="0" dirty="0"/>
              <a:t>엑셀에서 제공하는 날짜 표현 형식을 </a:t>
            </a:r>
            <a:r>
              <a:rPr lang="ko-KR" altLang="en-US" b="0" dirty="0" smtClean="0"/>
              <a:t>선택</a:t>
            </a:r>
            <a:endParaRPr lang="en-US" altLang="ko-KR" b="0" dirty="0" smtClean="0"/>
          </a:p>
          <a:p>
            <a:pPr lvl="1"/>
            <a:r>
              <a:rPr lang="ko-KR" altLang="en-US" b="0" dirty="0"/>
              <a:t>시간 </a:t>
            </a:r>
            <a:r>
              <a:rPr lang="en-US" altLang="ko-KR" b="0" dirty="0"/>
              <a:t>: </a:t>
            </a:r>
            <a:r>
              <a:rPr lang="ko-KR" altLang="en-US" b="0" dirty="0"/>
              <a:t>엑셀에서 제공하는 시간 표현 형식을 </a:t>
            </a:r>
            <a:r>
              <a:rPr lang="ko-KR" altLang="en-US" b="0" dirty="0" smtClean="0"/>
              <a:t>선택</a:t>
            </a:r>
            <a:endParaRPr lang="en-US" altLang="ko-KR" b="0" dirty="0"/>
          </a:p>
          <a:p>
            <a:pPr lvl="1"/>
            <a:r>
              <a:rPr lang="ko-KR" altLang="en-US" b="0" dirty="0" smtClean="0"/>
              <a:t>백분율 </a:t>
            </a:r>
            <a:r>
              <a:rPr lang="en-US" altLang="ko-KR" b="0" dirty="0"/>
              <a:t>: </a:t>
            </a:r>
            <a:r>
              <a:rPr lang="ko-KR" altLang="en-US" b="0" dirty="0"/>
              <a:t>소수 자릿수 지정</a:t>
            </a:r>
            <a:r>
              <a:rPr lang="en-US" altLang="ko-KR" b="0" dirty="0"/>
              <a:t>, </a:t>
            </a:r>
            <a:r>
              <a:rPr lang="ko-KR" altLang="en-US" b="0" dirty="0"/>
              <a:t>수치 데이터 뒤에 백분율</a:t>
            </a:r>
            <a:r>
              <a:rPr lang="en-US" altLang="ko-KR" b="0" dirty="0"/>
              <a:t>(%) </a:t>
            </a:r>
            <a:r>
              <a:rPr lang="ko-KR" altLang="en-US" b="0" dirty="0"/>
              <a:t>기호를 </a:t>
            </a:r>
            <a:r>
              <a:rPr lang="ko-KR" altLang="en-US" b="0" dirty="0" smtClean="0"/>
              <a:t>삽입</a:t>
            </a:r>
            <a:endParaRPr lang="en-US" altLang="ko-KR" b="0" dirty="0"/>
          </a:p>
          <a:p>
            <a:pPr lvl="1"/>
            <a:r>
              <a:rPr lang="ko-KR" altLang="en-US" b="0" dirty="0" smtClean="0"/>
              <a:t>분수 </a:t>
            </a:r>
            <a:r>
              <a:rPr lang="en-US" altLang="ko-KR" b="0" dirty="0"/>
              <a:t>: </a:t>
            </a:r>
            <a:r>
              <a:rPr lang="ko-KR" altLang="en-US" b="0" dirty="0"/>
              <a:t>소수를 분수 형식으로 </a:t>
            </a:r>
            <a:r>
              <a:rPr lang="ko-KR" altLang="en-US" b="0" dirty="0" smtClean="0"/>
              <a:t>나타낼 때 사용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지수 </a:t>
            </a:r>
            <a:r>
              <a:rPr lang="en-US" altLang="ko-KR" b="0" dirty="0"/>
              <a:t>: </a:t>
            </a:r>
            <a:r>
              <a:rPr lang="ko-KR" altLang="en-US" b="0" dirty="0"/>
              <a:t>수치 데이터를 지수 형식으로 표현하며</a:t>
            </a:r>
            <a:r>
              <a:rPr lang="en-US" altLang="ko-KR" b="0" dirty="0"/>
              <a:t>, </a:t>
            </a:r>
            <a:r>
              <a:rPr lang="ko-KR" altLang="en-US" b="0" dirty="0"/>
              <a:t>소수 </a:t>
            </a:r>
            <a:r>
              <a:rPr lang="ko-KR" altLang="en-US" b="0" dirty="0" smtClean="0"/>
              <a:t>자릿수 지정</a:t>
            </a:r>
            <a:endParaRPr lang="en-US" altLang="ko-KR" b="0" dirty="0"/>
          </a:p>
          <a:p>
            <a:pPr lvl="1"/>
            <a:r>
              <a:rPr lang="ko-KR" altLang="en-US" b="0" dirty="0" smtClean="0"/>
              <a:t>텍스트 </a:t>
            </a:r>
            <a:r>
              <a:rPr lang="en-US" altLang="ko-KR" b="0" dirty="0"/>
              <a:t>: </a:t>
            </a:r>
            <a:r>
              <a:rPr lang="ko-KR" altLang="en-US" b="0" dirty="0"/>
              <a:t>수치 데이터를 문자열 형식으로 </a:t>
            </a:r>
            <a:r>
              <a:rPr lang="ko-KR" altLang="en-US" b="0" dirty="0" smtClean="0"/>
              <a:t>지정</a:t>
            </a:r>
            <a:endParaRPr lang="en-US" altLang="ko-KR" b="0" dirty="0"/>
          </a:p>
          <a:p>
            <a:pPr lvl="1"/>
            <a:r>
              <a:rPr lang="ko-KR" altLang="en-US" b="0" dirty="0" smtClean="0"/>
              <a:t>기타 </a:t>
            </a:r>
            <a:r>
              <a:rPr lang="en-US" altLang="ko-KR" b="0" dirty="0"/>
              <a:t>: </a:t>
            </a:r>
            <a:r>
              <a:rPr lang="ko-KR" altLang="en-US" b="0" dirty="0"/>
              <a:t>우편번호</a:t>
            </a:r>
            <a:r>
              <a:rPr lang="en-US" altLang="ko-KR" b="0" dirty="0"/>
              <a:t>, </a:t>
            </a:r>
            <a:r>
              <a:rPr lang="ko-KR" altLang="en-US" b="0" dirty="0"/>
              <a:t>전화번호 등 특수한 데이터의 서식을 </a:t>
            </a:r>
            <a:r>
              <a:rPr lang="ko-KR" altLang="en-US" b="0" dirty="0" smtClean="0"/>
              <a:t>지정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사용자 </a:t>
            </a:r>
            <a:r>
              <a:rPr lang="ko-KR" altLang="en-US" b="0" dirty="0"/>
              <a:t>지정 </a:t>
            </a:r>
            <a:r>
              <a:rPr lang="en-US" altLang="ko-KR" b="0" dirty="0"/>
              <a:t>: </a:t>
            </a:r>
            <a:r>
              <a:rPr lang="ko-KR" altLang="en-US" b="0" dirty="0"/>
              <a:t>엑셀이 제공하는 서식 중 원하는 표시 형식이 없을 경우</a:t>
            </a:r>
            <a:r>
              <a:rPr lang="en-US" altLang="ko-KR" b="0" dirty="0"/>
              <a:t>, </a:t>
            </a:r>
            <a:r>
              <a:rPr lang="ko-KR" altLang="en-US" b="0" dirty="0"/>
              <a:t>사용자가 임의로 표시 </a:t>
            </a:r>
            <a:r>
              <a:rPr lang="ko-KR" altLang="en-US" b="0" dirty="0" smtClean="0"/>
              <a:t>형식을 지정</a:t>
            </a:r>
            <a:endParaRPr lang="en-US" altLang="ko-KR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셀 서식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199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맞춤</a:t>
            </a:r>
            <a:endParaRPr lang="en-US" altLang="ko-KR" dirty="0" smtClean="0"/>
          </a:p>
          <a:p>
            <a:pPr lvl="1"/>
            <a:r>
              <a:rPr lang="ko-KR" altLang="en-US" b="0" dirty="0"/>
              <a:t>입력한 셀 데이터의 방향과 가로</a:t>
            </a:r>
            <a:r>
              <a:rPr lang="en-US" altLang="ko-KR" b="0" dirty="0"/>
              <a:t>, </a:t>
            </a:r>
            <a:r>
              <a:rPr lang="ko-KR" altLang="en-US" b="0" dirty="0"/>
              <a:t>세로 맞춤</a:t>
            </a:r>
            <a:r>
              <a:rPr lang="en-US" altLang="ko-KR" b="0" dirty="0"/>
              <a:t>, </a:t>
            </a:r>
            <a:r>
              <a:rPr lang="ko-KR" altLang="en-US" b="0" dirty="0"/>
              <a:t>텍스트 조정 </a:t>
            </a:r>
            <a:r>
              <a:rPr lang="ko-KR" altLang="en-US" b="0" dirty="0" smtClean="0"/>
              <a:t>등을 지정</a:t>
            </a:r>
            <a:endParaRPr lang="en-US" altLang="ko-KR" b="0" dirty="0" smtClean="0"/>
          </a:p>
          <a:p>
            <a:pPr lvl="1"/>
            <a:endParaRPr lang="en-US" altLang="ko-KR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셀 서식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3088" y="2324819"/>
            <a:ext cx="545782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425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글꼴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다양한 </a:t>
            </a:r>
            <a:r>
              <a:rPr lang="en-US" altLang="ko-KR" b="0" dirty="0"/>
              <a:t>[</a:t>
            </a:r>
            <a:r>
              <a:rPr lang="ko-KR" altLang="en-US" b="0" dirty="0"/>
              <a:t>글꼴</a:t>
            </a:r>
            <a:r>
              <a:rPr lang="en-US" altLang="ko-KR" b="0" dirty="0"/>
              <a:t>], [</a:t>
            </a:r>
            <a:r>
              <a:rPr lang="ko-KR" altLang="en-US" b="0" dirty="0"/>
              <a:t>글꼴 스타일</a:t>
            </a:r>
            <a:r>
              <a:rPr lang="en-US" altLang="ko-KR" b="0" dirty="0"/>
              <a:t>], [</a:t>
            </a:r>
            <a:r>
              <a:rPr lang="ko-KR" altLang="en-US" b="0" dirty="0"/>
              <a:t>크기</a:t>
            </a:r>
            <a:r>
              <a:rPr lang="en-US" altLang="ko-KR" b="0" dirty="0"/>
              <a:t>] </a:t>
            </a:r>
            <a:r>
              <a:rPr lang="ko-KR" altLang="en-US" b="0" dirty="0"/>
              <a:t>등을 </a:t>
            </a:r>
            <a:r>
              <a:rPr lang="ko-KR" altLang="en-US" b="0" dirty="0" smtClean="0"/>
              <a:t>지정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통합 문서의 글꼴과 </a:t>
            </a:r>
            <a:r>
              <a:rPr lang="ko-KR" altLang="en-US" b="0" dirty="0"/>
              <a:t>크기는 </a:t>
            </a:r>
            <a:r>
              <a:rPr lang="en-US" altLang="ko-KR" b="0" dirty="0"/>
              <a:t>Excel </a:t>
            </a:r>
            <a:r>
              <a:rPr lang="ko-KR" altLang="en-US" b="0" dirty="0"/>
              <a:t>옵션에서 </a:t>
            </a:r>
            <a:r>
              <a:rPr lang="ko-KR" altLang="en-US" b="0" dirty="0" smtClean="0"/>
              <a:t>설정</a:t>
            </a:r>
            <a:endParaRPr lang="en-US" altLang="ko-KR" b="0" dirty="0" smtClean="0"/>
          </a:p>
          <a:p>
            <a:pPr lvl="1"/>
            <a:endParaRPr lang="en-US" altLang="ko-KR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셀 서식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2613" y="2420888"/>
            <a:ext cx="54387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643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테두리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셀의 테두리를 그릴 때 사용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선 스타일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선 색등을 다양하게 지정 가능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endParaRPr lang="en-US" altLang="ko-KR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셀 서식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3088" y="2468835"/>
            <a:ext cx="545782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146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채우기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셀에 </a:t>
            </a:r>
            <a:r>
              <a:rPr lang="ko-KR" altLang="en-US" b="0" dirty="0" err="1" smtClean="0"/>
              <a:t>음영색</a:t>
            </a:r>
            <a:r>
              <a:rPr lang="en-US" altLang="ko-KR" b="0" dirty="0" smtClean="0"/>
              <a:t>(</a:t>
            </a:r>
            <a:r>
              <a:rPr lang="ko-KR" altLang="en-US" b="0" dirty="0" smtClean="0"/>
              <a:t>바탕색</a:t>
            </a:r>
            <a:r>
              <a:rPr lang="en-US" altLang="ko-KR" b="0" dirty="0" smtClean="0"/>
              <a:t>)</a:t>
            </a:r>
            <a:r>
              <a:rPr lang="ko-KR" altLang="en-US" b="0" dirty="0" smtClean="0"/>
              <a:t>을 지정하거나 무늬를 지정할 때 사용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배경색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무늬 색 등을 다양하게 지정 가능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endParaRPr lang="en-US" altLang="ko-KR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셀 서식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3088" y="2420888"/>
            <a:ext cx="545782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778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1750</Words>
  <Application>Microsoft Office PowerPoint</Application>
  <PresentationFormat>화면 슬라이드 쇼(4:3)</PresentationFormat>
  <Paragraphs>293</Paragraphs>
  <Slides>35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슬라이드 1</vt:lpstr>
      <vt:lpstr>CHAPTER 03 깔끔한 문서 작성을 위한 서식 사용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01. 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02. 조건부 서식</vt:lpstr>
      <vt:lpstr>03. 연습문제(1)</vt:lpstr>
      <vt:lpstr>03. 연습문제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엑셀2010달인만들기</dc:title>
  <dc:creator>신수복;민호근</dc:creator>
  <cp:lastModifiedBy>user</cp:lastModifiedBy>
  <cp:revision>127</cp:revision>
  <cp:lastPrinted>2013-09-01T06:22:39Z</cp:lastPrinted>
  <dcterms:created xsi:type="dcterms:W3CDTF">2011-07-03T12:42:15Z</dcterms:created>
  <dcterms:modified xsi:type="dcterms:W3CDTF">2013-09-09T02:53:40Z</dcterms:modified>
</cp:coreProperties>
</file>